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22"/>
  </p:notesMasterIdLst>
  <p:sldIdLst>
    <p:sldId id="551" r:id="rId2"/>
    <p:sldId id="513" r:id="rId3"/>
    <p:sldId id="559" r:id="rId4"/>
    <p:sldId id="560" r:id="rId5"/>
    <p:sldId id="920" r:id="rId6"/>
    <p:sldId id="587" r:id="rId7"/>
    <p:sldId id="936" r:id="rId8"/>
    <p:sldId id="986" r:id="rId9"/>
    <p:sldId id="984" r:id="rId10"/>
    <p:sldId id="887" r:id="rId11"/>
    <p:sldId id="550" r:id="rId12"/>
    <p:sldId id="538" r:id="rId13"/>
    <p:sldId id="395" r:id="rId14"/>
    <p:sldId id="889" r:id="rId15"/>
    <p:sldId id="540" r:id="rId16"/>
    <p:sldId id="595" r:id="rId17"/>
    <p:sldId id="597" r:id="rId18"/>
    <p:sldId id="978" r:id="rId19"/>
    <p:sldId id="985" r:id="rId20"/>
    <p:sldId id="575" r:id="rId21"/>
  </p:sldIdLst>
  <p:sldSz cx="12192000" cy="6858000"/>
  <p:notesSz cx="6797675" cy="9856788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9156C7A-94F5-45B1-9417-3960D9AB561F}">
          <p14:sldIdLst>
            <p14:sldId id="551"/>
            <p14:sldId id="513"/>
            <p14:sldId id="559"/>
            <p14:sldId id="560"/>
            <p14:sldId id="920"/>
            <p14:sldId id="587"/>
            <p14:sldId id="936"/>
            <p14:sldId id="986"/>
            <p14:sldId id="984"/>
            <p14:sldId id="887"/>
            <p14:sldId id="550"/>
            <p14:sldId id="538"/>
            <p14:sldId id="395"/>
            <p14:sldId id="889"/>
            <p14:sldId id="540"/>
            <p14:sldId id="595"/>
            <p14:sldId id="597"/>
            <p14:sldId id="978"/>
            <p14:sldId id="985"/>
          </p14:sldIdLst>
        </p14:section>
        <p14:section name="Unternehmensbeispiele" id="{2B9570E1-E43D-40F7-AC09-63DAFF993A79}">
          <p14:sldIdLst/>
        </p14:section>
        <p14:section name="Schlussfolie" id="{DA0934F3-973D-49D3-973F-B46F2EE2E78C}">
          <p14:sldIdLst>
            <p14:sldId id="5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815D92-2DE5-ED13-0071-FA42C76D4E3A}" name="Guy Selbherr" initials="GS" userId="Guy Selbher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esteny, Alexander" initials="" lastIdx="17" clrIdx="0"/>
  <p:cmAuthor id="2" name="dirk.buddensiek" initials="" lastIdx="1" clrIdx="1"/>
  <p:cmAuthor id="3" name="Buddensiek, Dirk" initials="BD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B53"/>
    <a:srgbClr val="44546A"/>
    <a:srgbClr val="EDE8E3"/>
    <a:srgbClr val="E2DAD0"/>
    <a:srgbClr val="D5C9BA"/>
    <a:srgbClr val="E8E8E8"/>
    <a:srgbClr val="AD9577"/>
    <a:srgbClr val="647C9C"/>
    <a:srgbClr val="970B36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82" autoAdjust="0"/>
    <p:restoredTop sz="91774" autoAdjust="0"/>
  </p:normalViewPr>
  <p:slideViewPr>
    <p:cSldViewPr snapToGrid="0" showGuides="1">
      <p:cViewPr varScale="1">
        <p:scale>
          <a:sx n="104" d="100"/>
          <a:sy n="104" d="100"/>
        </p:scale>
        <p:origin x="120" y="114"/>
      </p:cViewPr>
      <p:guideLst>
        <p:guide orient="horz" pos="300"/>
        <p:guide pos="370"/>
      </p:guideLst>
    </p:cSldViewPr>
  </p:slideViewPr>
  <p:outlineViewPr>
    <p:cViewPr>
      <p:scale>
        <a:sx n="33" d="100"/>
        <a:sy n="33" d="100"/>
      </p:scale>
      <p:origin x="0" y="-11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43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4D60B2D-43B8-4FD3-A475-7A63F4594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3267C0-48E9-483F-8EDA-D6C5664788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7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DC5FD9-207F-4E75-9008-CAC4B86F4F16}" type="datetimeFigureOut">
              <a:rPr lang="de-DE"/>
              <a:pPr>
                <a:defRPr/>
              </a:pPr>
              <a:t>23.07.2024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A4440AEB-8048-4F4A-9810-A900D88705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B95A10D-7D1E-4B3D-81FB-97017429F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9EE13-F042-432D-8169-986F20BFC7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2CE08D-E57D-44CE-AD20-806C3F7E7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7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6021F6-660B-487E-B047-2B2BE1BC36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8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021F6-660B-487E-B047-2B2BE1BC360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43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021F6-660B-487E-B047-2B2BE1BC360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592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021F6-660B-487E-B047-2B2BE1BC3600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93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021F6-660B-487E-B047-2B2BE1BC360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2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FF0000"/>
                </a:solidFill>
                <a:highlight>
                  <a:srgbClr val="FFFF00"/>
                </a:highlight>
              </a:rPr>
              <a:t>(bis 1 Mio. € öffentlich rückgarantiert)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021F6-660B-487E-B047-2B2BE1BC3600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87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75DBCF-FA1E-75D0-D568-B96F4D67D4E1}"/>
              </a:ext>
            </a:extLst>
          </p:cNvPr>
          <p:cNvSpPr/>
          <p:nvPr userDrawn="1"/>
        </p:nvSpPr>
        <p:spPr>
          <a:xfrm>
            <a:off x="10941269" y="0"/>
            <a:ext cx="1145628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F0C96E-DAB5-794F-EE89-C78C01161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4" y="6166916"/>
            <a:ext cx="993654" cy="4654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D6C8705-11EF-3493-DC0D-BA721132E1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495" y="6160085"/>
            <a:ext cx="1016801" cy="472257"/>
          </a:xfrm>
          <a:prstGeom prst="rect">
            <a:avLst/>
          </a:prstGeom>
        </p:spPr>
      </p:pic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E56EAA70-A74D-90CE-2D70-C33D66218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096" y="1149411"/>
            <a:ext cx="10515600" cy="424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6AF852-97AA-919B-2D05-AA5ABE71D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258424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4">
            <a:extLst>
              <a:ext uri="{FF2B5EF4-FFF2-40B4-BE49-F238E27FC236}">
                <a16:creationId xmlns:a16="http://schemas.microsoft.com/office/drawing/2014/main" id="{92D73268-606E-CA18-CC8B-C2997BDE87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9638"/>
            <a:ext cx="1219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ike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999B677-504C-A00E-24F7-D66B91C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376" y="395319"/>
            <a:ext cx="10321486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00F7DD-AF54-3983-BA89-44B6D2C713F0}"/>
              </a:ext>
            </a:extLst>
          </p:cNvPr>
          <p:cNvSpPr/>
          <p:nvPr userDrawn="1"/>
        </p:nvSpPr>
        <p:spPr>
          <a:xfrm>
            <a:off x="0" y="1310055"/>
            <a:ext cx="12192000" cy="5011614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algn="ctr"/>
            <a:endParaRPr lang="de-DE" sz="1900" dirty="0">
              <a:solidFill>
                <a:prstClr val="white"/>
              </a:solidFill>
            </a:endParaRPr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FDE901DD-2922-D556-9F33-9940A4D3CE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1423" y="1558398"/>
            <a:ext cx="6470873" cy="4481917"/>
          </a:xfrm>
          <a:prstGeom prst="rect">
            <a:avLst/>
          </a:prstGeom>
          <a:solidFill>
            <a:srgbClr val="44546A"/>
          </a:solidFill>
        </p:spPr>
        <p:txBody>
          <a:bodyPr lIns="121917" tIns="60958" rIns="121917" bIns="60958"/>
          <a:lstStyle>
            <a:lvl1pPr marL="0" indent="0">
              <a:buNone/>
              <a:defRPr sz="1900">
                <a:solidFill>
                  <a:srgbClr val="7F7F7F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4485C70F-CEE9-650F-D80B-E4D6FE91EB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7" y="2074986"/>
            <a:ext cx="4182938" cy="3965328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9E7E65A9-3263-202D-EB60-B352DA16A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4C4AD701-6990-0C28-CA2B-EB4DE0A772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377" y="1571227"/>
            <a:ext cx="4182938" cy="503759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600" b="1" cap="all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4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iken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999B677-504C-A00E-24F7-D66B91C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376" y="395319"/>
            <a:ext cx="10321486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00F7DD-AF54-3983-BA89-44B6D2C713F0}"/>
              </a:ext>
            </a:extLst>
          </p:cNvPr>
          <p:cNvSpPr/>
          <p:nvPr userDrawn="1"/>
        </p:nvSpPr>
        <p:spPr>
          <a:xfrm>
            <a:off x="0" y="1310055"/>
            <a:ext cx="12192000" cy="5011614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algn="ctr"/>
            <a:endParaRPr lang="de-DE" sz="1900" dirty="0">
              <a:solidFill>
                <a:prstClr val="white"/>
              </a:solidFill>
            </a:endParaRPr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FDE901DD-2922-D556-9F33-9940A4D3CE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6" y="2919045"/>
            <a:ext cx="5062171" cy="2963009"/>
          </a:xfrm>
          <a:prstGeom prst="rect">
            <a:avLst/>
          </a:prstGeom>
          <a:solidFill>
            <a:srgbClr val="44546A"/>
          </a:solidFill>
        </p:spPr>
        <p:txBody>
          <a:bodyPr lIns="121917" tIns="60958" rIns="121917" bIns="60958"/>
          <a:lstStyle>
            <a:lvl1pPr marL="0" indent="0">
              <a:buNone/>
              <a:defRPr sz="1900">
                <a:solidFill>
                  <a:srgbClr val="7F7F7F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4485C70F-CEE9-650F-D80B-E4D6FE91EB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6" y="2074986"/>
            <a:ext cx="5062171" cy="672854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009E64A-4717-9C7D-5315-5DB0E080C0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76415" y="2919045"/>
            <a:ext cx="5025881" cy="2963009"/>
          </a:xfrm>
          <a:prstGeom prst="rect">
            <a:avLst/>
          </a:prstGeom>
          <a:solidFill>
            <a:srgbClr val="44546A"/>
          </a:solidFill>
        </p:spPr>
        <p:txBody>
          <a:bodyPr lIns="121917" tIns="60958" rIns="121917" bIns="60958"/>
          <a:lstStyle>
            <a:lvl1pPr marL="0" indent="0">
              <a:buNone/>
              <a:defRPr sz="1900">
                <a:solidFill>
                  <a:srgbClr val="7F7F7F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C2BFC477-971D-D9F9-84D7-3B024B6C9A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6415" y="2074986"/>
            <a:ext cx="5025881" cy="672854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Fußzeilenplatzhalter 7">
            <a:extLst>
              <a:ext uri="{FF2B5EF4-FFF2-40B4-BE49-F238E27FC236}">
                <a16:creationId xmlns:a16="http://schemas.microsoft.com/office/drawing/2014/main" id="{1E130B3A-7183-1DA7-9218-023E5681C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63BACF4-EC03-3223-87B7-BCE8B58107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4377" y="1571228"/>
            <a:ext cx="5062170" cy="419498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600" b="1" cap="all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0634E382-78A7-8469-C8DA-D6CA94696C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76415" y="1571228"/>
            <a:ext cx="5062170" cy="419498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600" b="1" cap="all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49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iken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999B677-504C-A00E-24F7-D66B91C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376" y="395319"/>
            <a:ext cx="10321486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00F7DD-AF54-3983-BA89-44B6D2C713F0}"/>
              </a:ext>
            </a:extLst>
          </p:cNvPr>
          <p:cNvSpPr/>
          <p:nvPr userDrawn="1"/>
        </p:nvSpPr>
        <p:spPr>
          <a:xfrm>
            <a:off x="0" y="1310055"/>
            <a:ext cx="12192000" cy="5011614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algn="ctr"/>
            <a:endParaRPr lang="de-DE" sz="1900" dirty="0">
              <a:solidFill>
                <a:prstClr val="white"/>
              </a:solidFill>
            </a:endParaRPr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FDE901DD-2922-D556-9F33-9940A4D3CE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6" y="2145297"/>
            <a:ext cx="5062171" cy="3736757"/>
          </a:xfrm>
          <a:prstGeom prst="rect">
            <a:avLst/>
          </a:prstGeom>
          <a:solidFill>
            <a:srgbClr val="44546A"/>
          </a:solidFill>
        </p:spPr>
        <p:txBody>
          <a:bodyPr lIns="121917" tIns="60958" rIns="121917" bIns="60958"/>
          <a:lstStyle>
            <a:lvl1pPr marL="0" indent="0">
              <a:buNone/>
              <a:defRPr sz="1900">
                <a:solidFill>
                  <a:srgbClr val="7F7F7F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009E64A-4717-9C7D-5315-5DB0E080C0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76415" y="2145297"/>
            <a:ext cx="5025881" cy="3736758"/>
          </a:xfrm>
          <a:prstGeom prst="rect">
            <a:avLst/>
          </a:prstGeom>
          <a:solidFill>
            <a:srgbClr val="44546A"/>
          </a:solidFill>
        </p:spPr>
        <p:txBody>
          <a:bodyPr lIns="121917" tIns="60958" rIns="121917" bIns="60958"/>
          <a:lstStyle>
            <a:lvl1pPr marL="0" indent="0">
              <a:buNone/>
              <a:defRPr sz="1900">
                <a:solidFill>
                  <a:srgbClr val="7F7F7F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4BBBE419-DDF3-4D14-804B-E5A2D1049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499A038B-DB37-E621-05AC-700D73ABC6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4377" y="1571228"/>
            <a:ext cx="5062170" cy="419498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600" b="1" cap="all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5FADAAFA-61F9-E25D-AC34-74F4F3BB01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76415" y="1571228"/>
            <a:ext cx="5062170" cy="419498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600" b="1" cap="all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23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nternehmensbeispiel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" y="1220757"/>
            <a:ext cx="12192000" cy="4950848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lvl="0"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Bildplatzhalter 9"/>
          <p:cNvSpPr>
            <a:spLocks noGrp="1" noChangeAspect="1"/>
          </p:cNvSpPr>
          <p:nvPr>
            <p:ph type="pic" sz="quarter" idx="11"/>
          </p:nvPr>
        </p:nvSpPr>
        <p:spPr>
          <a:xfrm>
            <a:off x="7440153" y="1220758"/>
            <a:ext cx="4760319" cy="2876285"/>
          </a:xfrm>
          <a:prstGeom prst="rect">
            <a:avLst/>
          </a:prstGeom>
          <a:solidFill>
            <a:srgbClr val="44546A"/>
          </a:solidFill>
        </p:spPr>
        <p:txBody>
          <a:bodyPr lIns="91426" tIns="45712" rIns="91426" bIns="45712"/>
          <a:lstStyle>
            <a:lvl1pPr marL="0" indent="0">
              <a:buNone/>
              <a:defRPr sz="1867">
                <a:solidFill>
                  <a:srgbClr val="7F7F7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5E4EC457-1BF7-4150-9BDD-39DC746AC1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4535" y="1516373"/>
            <a:ext cx="624000" cy="624000"/>
            <a:chOff x="342739" y="2019313"/>
            <a:chExt cx="700763" cy="700763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DF0CDB8-D417-4375-A26A-0C43978BEC3B}"/>
                </a:ext>
              </a:extLst>
            </p:cNvPr>
            <p:cNvSpPr/>
            <p:nvPr/>
          </p:nvSpPr>
          <p:spPr>
            <a:xfrm>
              <a:off x="342739" y="2019313"/>
              <a:ext cx="700763" cy="700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prstClr val="white"/>
                </a:solidFill>
              </a:endParaRPr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4423A98-4A59-48EA-8BDC-4E3C29AD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05" y="2166349"/>
              <a:ext cx="439230" cy="43923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CE63459-B1FB-457E-9010-FFA5305DCF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79506" y="1516373"/>
            <a:ext cx="624000" cy="624000"/>
            <a:chOff x="3745863" y="2028032"/>
            <a:chExt cx="700763" cy="700763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078DBDC6-00EB-4275-8DC9-4601ACB76B66}"/>
                </a:ext>
              </a:extLst>
            </p:cNvPr>
            <p:cNvSpPr/>
            <p:nvPr/>
          </p:nvSpPr>
          <p:spPr>
            <a:xfrm>
              <a:off x="3745863" y="2028032"/>
              <a:ext cx="700763" cy="700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prstClr val="white"/>
                </a:solidFill>
              </a:endParaRPr>
            </a:p>
          </p:txBody>
        </p:sp>
        <p:sp>
          <p:nvSpPr>
            <p:cNvPr id="69" name="Titel 1">
              <a:extLst>
                <a:ext uri="{FF2B5EF4-FFF2-40B4-BE49-F238E27FC236}">
                  <a16:creationId xmlns:a16="http://schemas.microsoft.com/office/drawing/2014/main" id="{71BBD7F7-BA5F-47CB-BA6F-2F9B8EE7E278}"/>
                </a:ext>
              </a:extLst>
            </p:cNvPr>
            <p:cNvSpPr txBox="1">
              <a:spLocks/>
            </p:cNvSpPr>
            <p:nvPr/>
          </p:nvSpPr>
          <p:spPr>
            <a:xfrm>
              <a:off x="3768724" y="2060573"/>
              <a:ext cx="619126" cy="66822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DE" sz="3998" dirty="0">
                  <a:solidFill>
                    <a:prstClr val="white">
                      <a:lumMod val="50000"/>
                    </a:prstClr>
                  </a:solidFill>
                </a:rPr>
                <a:t>€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152A922-450E-4549-A5E5-9442617B2CA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6967" y="2901011"/>
            <a:ext cx="624000" cy="624000"/>
            <a:chOff x="346321" y="3255113"/>
            <a:chExt cx="700763" cy="700763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E2F54829-3877-45E3-9C16-60D5D1A93731}"/>
                </a:ext>
              </a:extLst>
            </p:cNvPr>
            <p:cNvSpPr/>
            <p:nvPr/>
          </p:nvSpPr>
          <p:spPr>
            <a:xfrm>
              <a:off x="346321" y="3255113"/>
              <a:ext cx="700763" cy="700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prstClr val="white"/>
                </a:solidFill>
              </a:endParaRPr>
            </a:p>
          </p:txBody>
        </p: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4D6DE422-6B9B-44E2-9149-05BB6963D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147" y="3385510"/>
              <a:ext cx="404110" cy="439967"/>
            </a:xfrm>
            <a:prstGeom prst="rect">
              <a:avLst/>
            </a:prstGeom>
          </p:spPr>
        </p:pic>
      </p:grpSp>
      <p:sp>
        <p:nvSpPr>
          <p:cNvPr id="73" name="Textfeld 72"/>
          <p:cNvSpPr txBox="1"/>
          <p:nvPr userDrawn="1"/>
        </p:nvSpPr>
        <p:spPr>
          <a:xfrm>
            <a:off x="1007437" y="1412777"/>
            <a:ext cx="2688299" cy="353832"/>
          </a:xfrm>
          <a:prstGeom prst="rect">
            <a:avLst/>
          </a:prstGeom>
          <a:noFill/>
          <a:ln>
            <a:noFill/>
          </a:ln>
        </p:spPr>
        <p:txBody>
          <a:bodyPr wrap="square" lIns="47958" tIns="60905" rIns="47958" bIns="60905" rtlCol="0">
            <a:spAutoFit/>
          </a:bodyPr>
          <a:lstStyle/>
          <a:p>
            <a:r>
              <a:rPr lang="de-DE" sz="1500" b="1" dirty="0">
                <a:solidFill>
                  <a:srgbClr val="575757"/>
                </a:solidFill>
                <a:latin typeface="Lato" panose="020F0502020204030203" pitchFamily="34" charset="0"/>
                <a:cs typeface="Arial" panose="020B0604020202020204" pitchFamily="34" charset="0"/>
              </a:rPr>
              <a:t>Vorhaben:</a:t>
            </a:r>
          </a:p>
        </p:txBody>
      </p:sp>
      <p:sp>
        <p:nvSpPr>
          <p:cNvPr id="74" name="Textfeld 73"/>
          <p:cNvSpPr txBox="1"/>
          <p:nvPr userDrawn="1"/>
        </p:nvSpPr>
        <p:spPr>
          <a:xfrm>
            <a:off x="4655842" y="1412777"/>
            <a:ext cx="2784309" cy="353832"/>
          </a:xfrm>
          <a:prstGeom prst="rect">
            <a:avLst/>
          </a:prstGeom>
          <a:noFill/>
          <a:ln>
            <a:noFill/>
          </a:ln>
        </p:spPr>
        <p:txBody>
          <a:bodyPr wrap="square" lIns="47958" tIns="60905" rIns="47958" bIns="60905" rtlCol="0">
            <a:spAutoFit/>
          </a:bodyPr>
          <a:lstStyle/>
          <a:p>
            <a:r>
              <a:rPr lang="de-DE" sz="1500" b="1" dirty="0">
                <a:solidFill>
                  <a:srgbClr val="575757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Finanzierung:</a:t>
            </a:r>
          </a:p>
        </p:txBody>
      </p:sp>
      <p:sp>
        <p:nvSpPr>
          <p:cNvPr id="75" name="Textplatzhalter 20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664987" y="1719136"/>
            <a:ext cx="2592288" cy="1037793"/>
          </a:xfrm>
          <a:prstGeom prst="rect">
            <a:avLst/>
          </a:prstGeom>
          <a:ln>
            <a:noFill/>
          </a:ln>
        </p:spPr>
        <p:txBody>
          <a:bodyPr lIns="35994" tIns="35994" rIns="35994" bIns="35994" anchor="t"/>
          <a:lstStyle>
            <a:lvl1pPr marL="0" indent="0">
              <a:buNone/>
              <a:defRPr sz="1467" baseline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204" indent="0">
              <a:buNone/>
              <a:defRPr sz="1867">
                <a:solidFill>
                  <a:srgbClr val="E7E6E6"/>
                </a:solidFill>
              </a:defRPr>
            </a:lvl2pPr>
            <a:lvl3pPr marL="1218408" indent="0">
              <a:buNone/>
              <a:defRPr sz="1867">
                <a:solidFill>
                  <a:srgbClr val="E7E6E6"/>
                </a:solidFill>
              </a:defRPr>
            </a:lvl3pPr>
            <a:lvl4pPr marL="1827611" indent="0">
              <a:buNone/>
              <a:defRPr sz="1867">
                <a:solidFill>
                  <a:srgbClr val="E7E6E6"/>
                </a:solidFill>
              </a:defRPr>
            </a:lvl4pPr>
            <a:lvl5pPr marL="2436815" indent="0">
              <a:buNone/>
              <a:defRPr sz="1867">
                <a:solidFill>
                  <a:srgbClr val="E7E6E6"/>
                </a:solidFill>
              </a:defRPr>
            </a:lvl5pPr>
          </a:lstStyle>
          <a:p>
            <a:pPr lvl="0"/>
            <a:r>
              <a:rPr lang="de-DE" dirty="0"/>
              <a:t>Höhe des Finanzierungsbedarfs / ggf. Kondition</a:t>
            </a:r>
          </a:p>
        </p:txBody>
      </p:sp>
      <p:sp>
        <p:nvSpPr>
          <p:cNvPr id="76" name="Textplatzhalter 2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07438" y="2852937"/>
            <a:ext cx="6240693" cy="2880321"/>
          </a:xfrm>
          <a:prstGeom prst="rect">
            <a:avLst/>
          </a:prstGeom>
          <a:ln>
            <a:noFill/>
          </a:ln>
        </p:spPr>
        <p:txBody>
          <a:bodyPr lIns="35994" tIns="35994" rIns="35994" bIns="35994" anchor="t"/>
          <a:lstStyle>
            <a:lvl1pPr marL="0" indent="0" algn="just">
              <a:buNone/>
              <a:defRPr sz="1467" baseline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204" indent="0">
              <a:buNone/>
              <a:defRPr sz="1867">
                <a:solidFill>
                  <a:srgbClr val="E7E6E6"/>
                </a:solidFill>
              </a:defRPr>
            </a:lvl2pPr>
            <a:lvl3pPr marL="1218408" indent="0">
              <a:buNone/>
              <a:defRPr sz="1867">
                <a:solidFill>
                  <a:srgbClr val="E7E6E6"/>
                </a:solidFill>
              </a:defRPr>
            </a:lvl3pPr>
            <a:lvl4pPr marL="1827611" indent="0">
              <a:buNone/>
              <a:defRPr sz="1867">
                <a:solidFill>
                  <a:srgbClr val="E7E6E6"/>
                </a:solidFill>
              </a:defRPr>
            </a:lvl4pPr>
            <a:lvl5pPr marL="2436815" indent="0">
              <a:buNone/>
              <a:defRPr sz="1867">
                <a:solidFill>
                  <a:srgbClr val="E7E6E6"/>
                </a:solidFill>
              </a:defRPr>
            </a:lvl5pPr>
          </a:lstStyle>
          <a:p>
            <a:pPr lvl="0"/>
            <a:r>
              <a:rPr lang="de-DE" dirty="0"/>
              <a:t>Informationen zum Unternehmen</a:t>
            </a:r>
          </a:p>
        </p:txBody>
      </p:sp>
      <p:sp>
        <p:nvSpPr>
          <p:cNvPr id="77" name="Textplatzhalter 48"/>
          <p:cNvSpPr>
            <a:spLocks noGrp="1"/>
          </p:cNvSpPr>
          <p:nvPr>
            <p:ph type="body" sz="quarter" idx="18" hasCustomPrompt="1"/>
          </p:nvPr>
        </p:nvSpPr>
        <p:spPr>
          <a:xfrm>
            <a:off x="1017307" y="1719365"/>
            <a:ext cx="2687572" cy="1037560"/>
          </a:xfrm>
          <a:prstGeom prst="rect">
            <a:avLst/>
          </a:prstGeom>
        </p:spPr>
        <p:txBody>
          <a:bodyPr lIns="35994" tIns="35994" rIns="35994" bIns="35994" anchor="t"/>
          <a:lstStyle>
            <a:lvl1pPr marL="0" indent="0">
              <a:buFont typeface="Arial" panose="020B0604020202020204" pitchFamily="34" charset="0"/>
              <a:buNone/>
              <a:defRPr sz="1467" baseline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204" indent="0">
              <a:buNone/>
              <a:defRPr sz="1600">
                <a:solidFill>
                  <a:srgbClr val="575757"/>
                </a:solidFill>
              </a:defRPr>
            </a:lvl2pPr>
            <a:lvl3pPr marL="1218408" indent="0">
              <a:buNone/>
              <a:defRPr sz="1600">
                <a:solidFill>
                  <a:srgbClr val="575757"/>
                </a:solidFill>
              </a:defRPr>
            </a:lvl3pPr>
            <a:lvl4pPr marL="1827611" indent="0">
              <a:buNone/>
              <a:defRPr sz="1600">
                <a:solidFill>
                  <a:srgbClr val="575757"/>
                </a:solidFill>
              </a:defRPr>
            </a:lvl4pPr>
            <a:lvl5pPr marL="2436815" indent="0">
              <a:buNone/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de-DE" dirty="0"/>
              <a:t>Kurzinfo zum Vorhaben / Kurzinhalt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708B1B1-ACAE-4517-87EE-2F4CE4792A07}"/>
              </a:ext>
            </a:extLst>
          </p:cNvPr>
          <p:cNvSpPr/>
          <p:nvPr userDrawn="1"/>
        </p:nvSpPr>
        <p:spPr>
          <a:xfrm>
            <a:off x="7440149" y="4005066"/>
            <a:ext cx="4751851" cy="2166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54" tIns="60900" rIns="47954" bIns="60900"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C64071F-1648-41AC-9D3A-27F7573FB584}"/>
              </a:ext>
            </a:extLst>
          </p:cNvPr>
          <p:cNvSpPr/>
          <p:nvPr/>
        </p:nvSpPr>
        <p:spPr>
          <a:xfrm>
            <a:off x="7499162" y="4605154"/>
            <a:ext cx="624026" cy="624027"/>
          </a:xfrm>
          <a:prstGeom prst="ellipse">
            <a:avLst/>
          </a:prstGeom>
          <a:solidFill>
            <a:schemeClr val="bg1"/>
          </a:solidFill>
          <a:ln>
            <a:solidFill>
              <a:srgbClr val="C09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C6208B-7AA8-42FE-B13A-D8DCC1CECB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53" y="4731503"/>
            <a:ext cx="382386" cy="382386"/>
          </a:xfrm>
          <a:prstGeom prst="rect">
            <a:avLst/>
          </a:prstGeom>
        </p:spPr>
      </p:pic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2CA30C25-031B-4430-9DBD-A3619C74E90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182201" y="4212606"/>
            <a:ext cx="3558577" cy="1424636"/>
          </a:xfrm>
          <a:prstGeom prst="rect">
            <a:avLst/>
          </a:prstGeom>
          <a:ln>
            <a:noFill/>
          </a:ln>
        </p:spPr>
        <p:txBody>
          <a:bodyPr lIns="35994" tIns="35994" rIns="35994" bIns="35994" anchor="t"/>
          <a:lstStyle>
            <a:lvl1pPr marL="0" indent="0">
              <a:buNone/>
              <a:defRPr sz="1467" baseline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204" indent="0">
              <a:buNone/>
              <a:defRPr sz="1867">
                <a:solidFill>
                  <a:srgbClr val="E7E6E6"/>
                </a:solidFill>
              </a:defRPr>
            </a:lvl2pPr>
            <a:lvl3pPr marL="1218408" indent="0">
              <a:buNone/>
              <a:defRPr sz="1867">
                <a:solidFill>
                  <a:srgbClr val="E7E6E6"/>
                </a:solidFill>
              </a:defRPr>
            </a:lvl3pPr>
            <a:lvl4pPr marL="1827611" indent="0">
              <a:buNone/>
              <a:defRPr sz="1867">
                <a:solidFill>
                  <a:srgbClr val="E7E6E6"/>
                </a:solidFill>
              </a:defRPr>
            </a:lvl4pPr>
            <a:lvl5pPr marL="2436815" indent="0">
              <a:buNone/>
              <a:defRPr sz="1867">
                <a:solidFill>
                  <a:srgbClr val="E7E6E6"/>
                </a:solidFill>
              </a:defRPr>
            </a:lvl5pPr>
          </a:lstStyle>
          <a:p>
            <a:pPr lvl="0"/>
            <a:r>
              <a:rPr lang="de-DE" dirty="0"/>
              <a:t>Höhe des Finanzierungsbedarfs / ggf. Kondition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71AD748C-8E06-4CED-836A-96A701E36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376" y="395319"/>
            <a:ext cx="10321486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009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mit einem 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10883" y="1613230"/>
            <a:ext cx="2281237" cy="4184649"/>
          </a:xfrm>
          <a:prstGeom prst="rect">
            <a:avLst/>
          </a:prstGeom>
          <a:solidFill>
            <a:srgbClr val="44546A"/>
          </a:solidFill>
        </p:spPr>
        <p:txBody>
          <a:bodyPr lIns="107995" tIns="107995" rIns="107995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178" indent="0">
              <a:buNone/>
              <a:defRPr sz="1900"/>
            </a:lvl2pPr>
            <a:lvl3pPr marL="914354" indent="0">
              <a:buNone/>
              <a:defRPr sz="1900"/>
            </a:lvl3pPr>
            <a:lvl4pPr marL="1371532" indent="0">
              <a:buNone/>
              <a:defRPr sz="1900"/>
            </a:lvl4pPr>
            <a:lvl5pPr marL="1828709" indent="0">
              <a:buNone/>
              <a:defRPr sz="19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163560" y="1612475"/>
            <a:ext cx="8714213" cy="4184649"/>
          </a:xfrm>
          <a:prstGeom prst="rect">
            <a:avLst/>
          </a:prstGeom>
          <a:solidFill>
            <a:srgbClr val="D5C9BA">
              <a:alpha val="20000"/>
            </a:srgbClr>
          </a:solidFill>
        </p:spPr>
        <p:txBody>
          <a:bodyPr lIns="107995" tIns="107995" rIns="107995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0327B9D-2E27-49ED-A19F-36FD94705B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BD75D47-B954-4FAC-B304-49B96D85A49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D001538C-CE5B-4BFA-B215-930C1ED7FE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883" y="395319"/>
            <a:ext cx="9885872" cy="8678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>
                <a:solidFill>
                  <a:srgbClr val="44546A"/>
                </a:solidFill>
                <a:latin typeface="Playfair Display" pitchFamily="2" charset="0"/>
                <a:cs typeface="Calibri Light" panose="020F0302020204030204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53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6E1F7FD1-6BB4-09BB-DB35-7A7455D64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258424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7">
            <a:extLst>
              <a:ext uri="{FF2B5EF4-FFF2-40B4-BE49-F238E27FC236}">
                <a16:creationId xmlns:a16="http://schemas.microsoft.com/office/drawing/2014/main" id="{8287A6F1-0042-B5ED-B5FE-B72EA9AE3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0BB2718-7F78-F444-7AAA-4FCE8E7EB455}"/>
              </a:ext>
            </a:extLst>
          </p:cNvPr>
          <p:cNvSpPr/>
          <p:nvPr userDrawn="1"/>
        </p:nvSpPr>
        <p:spPr>
          <a:xfrm>
            <a:off x="0" y="1310055"/>
            <a:ext cx="12192000" cy="5011614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algn="ctr"/>
            <a:endParaRPr lang="de-DE" sz="1900" dirty="0">
              <a:solidFill>
                <a:prstClr val="white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6D3A63-2AA0-F6BA-9309-A8274DAB4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3485" y="1465233"/>
            <a:ext cx="10421816" cy="4587959"/>
          </a:xfrm>
        </p:spPr>
        <p:txBody>
          <a:bodyPr anchor="ctr"/>
          <a:lstStyle>
            <a:lvl1pPr>
              <a:lnSpc>
                <a:spcPct val="100000"/>
              </a:lnSpc>
              <a:defRPr sz="2400"/>
            </a:lvl1pPr>
            <a:lvl2pPr marL="800078" indent="-342900">
              <a:lnSpc>
                <a:spcPct val="100000"/>
              </a:lnSpc>
              <a:buFont typeface="Symbol" panose="05050102010706020507" pitchFamily="18" charset="2"/>
              <a:buChar char="-"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152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2272F40-393C-B3CE-60F0-2D36E1069EF6}"/>
              </a:ext>
            </a:extLst>
          </p:cNvPr>
          <p:cNvSpPr/>
          <p:nvPr userDrawn="1"/>
        </p:nvSpPr>
        <p:spPr>
          <a:xfrm>
            <a:off x="0" y="1310055"/>
            <a:ext cx="12192000" cy="5011614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algn="ctr"/>
            <a:endParaRPr lang="de-DE" sz="1900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714377" y="1552578"/>
            <a:ext cx="10987920" cy="4273456"/>
          </a:xfrm>
        </p:spPr>
        <p:txBody>
          <a:bodyPr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defRPr lang="de-DE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algn="l" defTabSz="914354" rtl="0" eaLnBrk="1" latinLnBrk="0" hangingPunct="1">
              <a:lnSpc>
                <a:spcPct val="90000"/>
              </a:lnSpc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algn="l" defTabSz="914354" rtl="0" eaLnBrk="1" latinLnBrk="0" hangingPunct="1">
              <a:lnSpc>
                <a:spcPct val="90000"/>
              </a:lnSpc>
              <a:defRPr lang="de-DE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algn="l" defTabSz="914354" rtl="0" eaLnBrk="1" latinLnBrk="0" hangingPunct="1">
              <a:lnSpc>
                <a:spcPct val="90000"/>
              </a:lnSpc>
              <a:defRPr lang="de-DE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algn="l" defTabSz="914354" rtl="0" eaLnBrk="1" latinLnBrk="0" hangingPunct="1">
              <a:lnSpc>
                <a:spcPct val="90000"/>
              </a:lnSpc>
              <a:defRPr lang="de-DE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66DE91F-ACC7-6DDD-839B-C55492ECD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1477624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9797CBD4-4496-B253-38CC-8BA5C47D8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17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>
            <a:extLst>
              <a:ext uri="{FF2B5EF4-FFF2-40B4-BE49-F238E27FC236}">
                <a16:creationId xmlns:a16="http://schemas.microsoft.com/office/drawing/2014/main" id="{7B062B37-EAE4-95BC-CE35-71FBEC32C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167989" cy="6698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FEAA1C-25ED-7033-77EF-9CFFB08B7DD6}"/>
              </a:ext>
            </a:extLst>
          </p:cNvPr>
          <p:cNvSpPr/>
          <p:nvPr userDrawn="1"/>
        </p:nvSpPr>
        <p:spPr>
          <a:xfrm>
            <a:off x="0" y="1310055"/>
            <a:ext cx="12192000" cy="5011614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algn="ctr"/>
            <a:endParaRPr lang="de-DE" sz="1900" dirty="0">
              <a:solidFill>
                <a:prstClr val="white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E2E7CE-5B94-E534-1980-7560C181D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06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>
            <a:extLst>
              <a:ext uri="{FF2B5EF4-FFF2-40B4-BE49-F238E27FC236}">
                <a16:creationId xmlns:a16="http://schemas.microsoft.com/office/drawing/2014/main" id="{7B062B37-EAE4-95BC-CE35-71FBEC32C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167989" cy="6698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E2E7CE-5B94-E534-1980-7560C181D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elder_1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714376" y="1310055"/>
            <a:ext cx="2281237" cy="5011614"/>
          </a:xfrm>
          <a:prstGeom prst="rect">
            <a:avLst/>
          </a:prstGeom>
          <a:solidFill>
            <a:srgbClr val="44546A"/>
          </a:solidFill>
        </p:spPr>
        <p:txBody>
          <a:bodyPr lIns="107995" tIns="107995" rIns="107995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178" indent="0">
              <a:buNone/>
              <a:defRPr sz="1900"/>
            </a:lvl2pPr>
            <a:lvl3pPr marL="914354" indent="0">
              <a:buNone/>
              <a:defRPr sz="1900"/>
            </a:lvl3pPr>
            <a:lvl4pPr marL="1371532" indent="0">
              <a:buNone/>
              <a:defRPr sz="1900"/>
            </a:lvl4pPr>
            <a:lvl5pPr marL="1828709" indent="0">
              <a:buNone/>
              <a:defRPr sz="19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112477" y="1310055"/>
            <a:ext cx="8589819" cy="5011613"/>
          </a:xfrm>
          <a:prstGeom prst="rect">
            <a:avLst/>
          </a:prstGeom>
          <a:solidFill>
            <a:srgbClr val="EDE8E3"/>
          </a:solidFill>
        </p:spPr>
        <p:txBody>
          <a:bodyPr lIns="107995" tIns="107995" rIns="107995" anchor="t">
            <a:noAutofit/>
          </a:bodyPr>
          <a:lstStyle>
            <a:lvl1pPr marL="285750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28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120" indent="-228589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298" indent="-228589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2C98AB3D-CE49-8FEB-8A13-94A533762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077554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054138B5-74C7-4F71-887B-FA7C846C8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79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elder_2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714376" y="1302019"/>
            <a:ext cx="2281237" cy="2443504"/>
          </a:xfrm>
          <a:prstGeom prst="rect">
            <a:avLst/>
          </a:prstGeom>
          <a:solidFill>
            <a:srgbClr val="44546A"/>
          </a:solidFill>
        </p:spPr>
        <p:txBody>
          <a:bodyPr lIns="107995" tIns="107995" rIns="107995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1900"/>
            </a:lvl2pPr>
            <a:lvl3pPr marL="914354" indent="0">
              <a:buNone/>
              <a:defRPr sz="1900"/>
            </a:lvl3pPr>
            <a:lvl4pPr marL="1371532" indent="0">
              <a:buNone/>
              <a:defRPr sz="1900"/>
            </a:lvl4pPr>
            <a:lvl5pPr marL="1828709" indent="0">
              <a:buNone/>
              <a:defRPr sz="19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67052" y="1301264"/>
            <a:ext cx="8635243" cy="2443504"/>
          </a:xfrm>
          <a:prstGeom prst="rect">
            <a:avLst/>
          </a:prstGeom>
          <a:solidFill>
            <a:srgbClr val="EDE8E3"/>
          </a:solidFill>
        </p:spPr>
        <p:txBody>
          <a:bodyPr lIns="107995" tIns="107995" rIns="107995">
            <a:noAutofit/>
          </a:bodyPr>
          <a:lstStyle>
            <a:lvl1pPr marL="273050" indent="-2730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28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598613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5813"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11F44B4-B1AC-6B14-2EAB-E9A714867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147892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106D9123-AF9B-D6B3-3362-55845D0945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6" y="3873061"/>
            <a:ext cx="2281237" cy="2443504"/>
          </a:xfrm>
          <a:prstGeom prst="rect">
            <a:avLst/>
          </a:prstGeom>
          <a:solidFill>
            <a:srgbClr val="44546A"/>
          </a:solidFill>
        </p:spPr>
        <p:txBody>
          <a:bodyPr lIns="107995" tIns="107995" rIns="107995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1900"/>
            </a:lvl2pPr>
            <a:lvl3pPr marL="914354" indent="0">
              <a:buNone/>
              <a:defRPr sz="1900"/>
            </a:lvl3pPr>
            <a:lvl4pPr marL="1371532" indent="0">
              <a:buNone/>
              <a:defRPr sz="1900"/>
            </a:lvl4pPr>
            <a:lvl5pPr marL="1828709" indent="0">
              <a:buNone/>
              <a:defRPr sz="19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0EFACFE-EA18-8851-C24A-64617F1C0B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7053" y="3872306"/>
            <a:ext cx="8635242" cy="2443504"/>
          </a:xfrm>
          <a:prstGeom prst="rect">
            <a:avLst/>
          </a:prstGeom>
          <a:solidFill>
            <a:srgbClr val="EDE8E3"/>
          </a:solidFill>
        </p:spPr>
        <p:txBody>
          <a:bodyPr lIns="107995" tIns="107995" rIns="107995">
            <a:noAutofit/>
          </a:bodyPr>
          <a:lstStyle>
            <a:lvl1pPr marL="273050" indent="-2730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28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598613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5813" indent="-2857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ußzeilenplatzhalter 7">
            <a:extLst>
              <a:ext uri="{FF2B5EF4-FFF2-40B4-BE49-F238E27FC236}">
                <a16:creationId xmlns:a16="http://schemas.microsoft.com/office/drawing/2014/main" id="{420BDFB9-0054-0C15-6C75-191E05221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65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elder_3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714376" y="1310810"/>
            <a:ext cx="2281237" cy="1655595"/>
          </a:xfrm>
          <a:prstGeom prst="rect">
            <a:avLst/>
          </a:prstGeom>
          <a:solidFill>
            <a:srgbClr val="44546A"/>
          </a:solidFill>
        </p:spPr>
        <p:txBody>
          <a:bodyPr lIns="107995" tIns="107995" rIns="107995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1900"/>
            </a:lvl2pPr>
            <a:lvl3pPr marL="914354" indent="0">
              <a:buNone/>
              <a:defRPr sz="1900"/>
            </a:lvl3pPr>
            <a:lvl4pPr marL="1371532" indent="0">
              <a:buNone/>
              <a:defRPr sz="1900"/>
            </a:lvl4pPr>
            <a:lvl5pPr marL="1828709" indent="0">
              <a:buNone/>
              <a:defRPr sz="19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67052" y="1310055"/>
            <a:ext cx="8635243" cy="1655595"/>
          </a:xfrm>
          <a:prstGeom prst="rect">
            <a:avLst/>
          </a:prstGeom>
          <a:solidFill>
            <a:srgbClr val="EDE8E3"/>
          </a:solidFill>
        </p:spPr>
        <p:txBody>
          <a:bodyPr lIns="107995" tIns="107995" rIns="107995">
            <a:noAutofit/>
          </a:bodyPr>
          <a:lstStyle>
            <a:lvl1pPr marL="273050" indent="-273050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27063" indent="-171450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69D9B3A-D6BA-5AEC-54FA-C8F1AE523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097650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20023CB-0666-1468-999A-F5A1DAC198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6" y="3046214"/>
            <a:ext cx="2281237" cy="1655595"/>
          </a:xfrm>
          <a:prstGeom prst="rect">
            <a:avLst/>
          </a:prstGeom>
          <a:solidFill>
            <a:srgbClr val="44546A"/>
          </a:solidFill>
        </p:spPr>
        <p:txBody>
          <a:bodyPr lIns="107995" tIns="107995" rIns="107995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1900"/>
            </a:lvl2pPr>
            <a:lvl3pPr marL="914354" indent="0">
              <a:buNone/>
              <a:defRPr sz="1900"/>
            </a:lvl3pPr>
            <a:lvl4pPr marL="1371532" indent="0">
              <a:buNone/>
              <a:defRPr sz="1900"/>
            </a:lvl4pPr>
            <a:lvl5pPr marL="1828709" indent="0">
              <a:buNone/>
              <a:defRPr sz="19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17F26AD8-2E2A-C6CB-6E3E-20FBCAA41D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7053" y="3045459"/>
            <a:ext cx="8635242" cy="1655595"/>
          </a:xfrm>
          <a:prstGeom prst="rect">
            <a:avLst/>
          </a:prstGeom>
          <a:solidFill>
            <a:srgbClr val="EDE8E3"/>
          </a:solidFill>
        </p:spPr>
        <p:txBody>
          <a:bodyPr lIns="107995" tIns="107995" rIns="107995">
            <a:noAutofit/>
          </a:bodyPr>
          <a:lstStyle>
            <a:lvl1pPr marL="273050" indent="-2730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27063" indent="-1714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096DD27C-1A24-6C43-95AB-94F5621A7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4376" y="4786046"/>
            <a:ext cx="2281237" cy="1557589"/>
          </a:xfrm>
          <a:prstGeom prst="rect">
            <a:avLst/>
          </a:prstGeom>
          <a:solidFill>
            <a:srgbClr val="44546A"/>
          </a:solidFill>
        </p:spPr>
        <p:txBody>
          <a:bodyPr lIns="107995" tIns="107995" rIns="107995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1900"/>
            </a:lvl2pPr>
            <a:lvl3pPr marL="914354" indent="0">
              <a:buNone/>
              <a:defRPr sz="1900"/>
            </a:lvl3pPr>
            <a:lvl4pPr marL="1371532" indent="0">
              <a:buNone/>
              <a:defRPr sz="1900"/>
            </a:lvl4pPr>
            <a:lvl5pPr marL="1828709" indent="0">
              <a:buNone/>
              <a:defRPr sz="19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C1FBA0B1-38AB-1071-5771-464A6809A1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67053" y="4785292"/>
            <a:ext cx="8635242" cy="1557590"/>
          </a:xfrm>
          <a:prstGeom prst="rect">
            <a:avLst/>
          </a:prstGeom>
          <a:solidFill>
            <a:srgbClr val="EDE8E3"/>
          </a:solidFill>
        </p:spPr>
        <p:txBody>
          <a:bodyPr lIns="107995" tIns="107995" rIns="107995">
            <a:noAutofit/>
          </a:bodyPr>
          <a:lstStyle>
            <a:lvl1pPr marL="273050" indent="-2730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27063" indent="-1714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285750" algn="l" defTabSz="914354" rtl="0" eaLnBrk="1" latinLnBrk="0" hangingPunct="1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3" name="Fußzeilenplatzhalter 7">
            <a:extLst>
              <a:ext uri="{FF2B5EF4-FFF2-40B4-BE49-F238E27FC236}">
                <a16:creationId xmlns:a16="http://schemas.microsoft.com/office/drawing/2014/main" id="{0D645388-E332-21B7-A95F-EA10CA311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50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ike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999B677-504C-A00E-24F7-D66B91C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376" y="395319"/>
            <a:ext cx="10321486" cy="5873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354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532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709" indent="0" algn="ctr">
              <a:buNone/>
              <a:defRPr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00F7DD-AF54-3983-BA89-44B6D2C713F0}"/>
              </a:ext>
            </a:extLst>
          </p:cNvPr>
          <p:cNvSpPr/>
          <p:nvPr userDrawn="1"/>
        </p:nvSpPr>
        <p:spPr>
          <a:xfrm>
            <a:off x="0" y="1310055"/>
            <a:ext cx="12192000" cy="5011614"/>
          </a:xfrm>
          <a:prstGeom prst="rect">
            <a:avLst/>
          </a:prstGeom>
          <a:solidFill>
            <a:srgbClr val="ED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8" tIns="60944" rIns="47988" bIns="60944" rtlCol="0" anchor="ctr"/>
          <a:lstStyle/>
          <a:p>
            <a:pPr algn="ctr"/>
            <a:endParaRPr lang="de-DE" sz="1900" dirty="0">
              <a:solidFill>
                <a:prstClr val="white"/>
              </a:solidFill>
            </a:endParaRPr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FDE901DD-2922-D556-9F33-9940A4D3CE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5715" y="1558398"/>
            <a:ext cx="8176581" cy="4481917"/>
          </a:xfrm>
          <a:prstGeom prst="rect">
            <a:avLst/>
          </a:prstGeom>
          <a:solidFill>
            <a:srgbClr val="44546A"/>
          </a:solidFill>
        </p:spPr>
        <p:txBody>
          <a:bodyPr lIns="121917" tIns="60958" rIns="121917" bIns="60958"/>
          <a:lstStyle>
            <a:lvl1pPr marL="0" indent="0">
              <a:buNone/>
              <a:defRPr sz="1900">
                <a:solidFill>
                  <a:srgbClr val="7F7F7F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4485C70F-CEE9-650F-D80B-E4D6FE91EB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7" y="2910254"/>
            <a:ext cx="2371723" cy="3130059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5F5233B6-A972-EF61-3E53-42E2FB84D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lvl1pPr algn="ct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845B8D0-5D98-D2F3-6CF2-FC3E7BFE47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377" y="1571227"/>
            <a:ext cx="2371723" cy="1167821"/>
          </a:xfrm>
          <a:prstGeom prst="rect">
            <a:avLst/>
          </a:prstGeom>
          <a:noFill/>
        </p:spPr>
        <p:txBody>
          <a:bodyPr lIns="0" tIns="0" rIns="107995" anchor="t">
            <a:no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None/>
              <a:defRPr sz="1600" b="1" cap="all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28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200104" indent="-285750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120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298" indent="-228589">
              <a:lnSpc>
                <a:spcPct val="100000"/>
              </a:lnSpc>
              <a:spcAft>
                <a:spcPts val="30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368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C58C35-AFB2-491F-A6F4-B47C9B069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5125"/>
            <a:ext cx="93630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Bürgschaftsbank Baden-Württemberg</a:t>
            </a:r>
            <a:endParaRPr lang="en-US" altLang="de-DE" dirty="0"/>
          </a:p>
        </p:txBody>
      </p:sp>
      <p:sp>
        <p:nvSpPr>
          <p:cNvPr id="1027" name="Textplatzhalter 6">
            <a:extLst>
              <a:ext uri="{FF2B5EF4-FFF2-40B4-BE49-F238E27FC236}">
                <a16:creationId xmlns:a16="http://schemas.microsoft.com/office/drawing/2014/main" id="{C71869F0-57F0-4A31-AF12-50A028E41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5625"/>
            <a:ext cx="10668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960DE8-B5B8-F7EE-5495-EDCDE7D2D14B}"/>
              </a:ext>
            </a:extLst>
          </p:cNvPr>
          <p:cNvSpPr/>
          <p:nvPr userDrawn="1"/>
        </p:nvSpPr>
        <p:spPr>
          <a:xfrm>
            <a:off x="11102832" y="0"/>
            <a:ext cx="599465" cy="936256"/>
          </a:xfrm>
          <a:prstGeom prst="rect">
            <a:avLst/>
          </a:prstGeom>
          <a:solidFill>
            <a:srgbClr val="EE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Blatt, Armleuchter, Spiralfeder enthält.&#10;&#10;Automatisch generierte Beschreibung">
            <a:extLst>
              <a:ext uri="{FF2B5EF4-FFF2-40B4-BE49-F238E27FC236}">
                <a16:creationId xmlns:a16="http://schemas.microsoft.com/office/drawing/2014/main" id="{27ECEFA1-0943-96E8-3820-1CB32B163DA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810" y="365125"/>
            <a:ext cx="473306" cy="4794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7" r:id="rId3"/>
    <p:sldLayoutId id="2147483730" r:id="rId4"/>
    <p:sldLayoutId id="2147483815" r:id="rId5"/>
    <p:sldLayoutId id="2147483732" r:id="rId6"/>
    <p:sldLayoutId id="2147483733" r:id="rId7"/>
    <p:sldLayoutId id="2147483734" r:id="rId8"/>
    <p:sldLayoutId id="2147483813" r:id="rId9"/>
    <p:sldLayoutId id="2147483812" r:id="rId10"/>
    <p:sldLayoutId id="2147483811" r:id="rId11"/>
    <p:sldLayoutId id="2147483814" r:id="rId12"/>
    <p:sldLayoutId id="2147483816" r:id="rId13"/>
    <p:sldLayoutId id="2147483817" r:id="rId14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44546A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2pPr>
      <a:lvl3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3pPr>
      <a:lvl4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4pPr>
      <a:lvl5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5pPr>
      <a:lvl6pPr marL="4572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6pPr>
      <a:lvl7pPr marL="9144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7pPr>
      <a:lvl8pPr marL="13716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8pPr>
      <a:lvl9pPr marL="18288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75755"/>
          </a:solidFill>
          <a:latin typeface="Calibri Light" panose="020F0302020204030204" pitchFamily="34" charset="0"/>
        </a:defRPr>
      </a:lvl9pPr>
    </p:titleStyle>
    <p:bodyStyle>
      <a:lvl1pPr marL="0" indent="0"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Symbol" panose="05050102010706020507" pitchFamily="18" charset="2"/>
        <a:buNone/>
        <a:defRPr sz="2000" kern="1200">
          <a:solidFill>
            <a:srgbClr val="262626"/>
          </a:solidFill>
          <a:latin typeface="Lato" panose="020F0502020204030203" pitchFamily="34" charset="0"/>
          <a:ea typeface="+mn-ea"/>
          <a:cs typeface="+mn-cs"/>
        </a:defRPr>
      </a:lvl1pPr>
      <a:lvl2pPr marL="741363" indent="-285750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262626"/>
          </a:solidFill>
          <a:latin typeface="Lato" panose="020F0502020204030203" pitchFamily="34" charset="0"/>
          <a:ea typeface="+mn-ea"/>
          <a:cs typeface="+mn-cs"/>
        </a:defRPr>
      </a:lvl2pPr>
      <a:lvl3pPr marL="1198563" indent="-285750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262626"/>
          </a:solidFill>
          <a:latin typeface="Lato" panose="020F0502020204030203" pitchFamily="34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77EA5A-DA3F-EFD3-3C22-D1CC010D0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6" y="1425636"/>
            <a:ext cx="10515600" cy="42471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Webinar „Finanzierung im Einzelhandel“ |  24. Juli 2024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19CB11-50B7-5B8A-F68A-B4EFB7A39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Wir finanzieren mit Sicherheit Ideen.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CB0699-24A1-C598-FA16-422B58A4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050" y="6187979"/>
            <a:ext cx="1993899" cy="5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2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7B09BBE-8ABE-4BE2-A7AE-3D2720C9C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Existenzgründung: Startfinanzierung80 – Entwicklung 2023</a:t>
            </a:r>
          </a:p>
          <a:p>
            <a:r>
              <a:rPr lang="de-DE" sz="2000" dirty="0"/>
              <a:t>Anzahl: + 5,4 %           Kreditvolumen + 7,5 %</a:t>
            </a:r>
            <a:br>
              <a:rPr lang="de-DE" sz="2000" dirty="0"/>
            </a:br>
            <a:r>
              <a:rPr lang="de-DE" dirty="0"/>
              <a:t> 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F00D0C3-7C1E-4D18-BE5F-98B2AB58A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D8C57F6-DCCE-476A-966F-F251C3E18454}"/>
              </a:ext>
            </a:extLst>
          </p:cNvPr>
          <p:cNvSpPr txBox="1"/>
          <p:nvPr/>
        </p:nvSpPr>
        <p:spPr>
          <a:xfrm>
            <a:off x="339621" y="1557534"/>
            <a:ext cx="4777324" cy="4635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800" dirty="0">
                <a:latin typeface="Lato" panose="020F0502020204030203" pitchFamily="34" charset="0"/>
              </a:rPr>
              <a:t>916 Engagements (</a:t>
            </a:r>
            <a:r>
              <a:rPr lang="de-DE" sz="1800" dirty="0" err="1">
                <a:latin typeface="Lato" panose="020F0502020204030203" pitchFamily="34" charset="0"/>
              </a:rPr>
              <a:t>Vj</a:t>
            </a:r>
            <a:r>
              <a:rPr lang="de-DE" sz="1800" dirty="0">
                <a:latin typeface="Lato" panose="020F0502020204030203" pitchFamily="34" charset="0"/>
              </a:rPr>
              <a:t>. 869) über ein Kreditvolumen von 79 Mio. € (</a:t>
            </a:r>
            <a:r>
              <a:rPr lang="de-DE" sz="1800" dirty="0" err="1">
                <a:latin typeface="Lato" panose="020F0502020204030203" pitchFamily="34" charset="0"/>
              </a:rPr>
              <a:t>Vj</a:t>
            </a:r>
            <a:r>
              <a:rPr lang="de-DE" sz="1800" dirty="0">
                <a:latin typeface="Lato" panose="020F0502020204030203" pitchFamily="34" charset="0"/>
              </a:rPr>
              <a:t>. 73,5 Mio. €)</a:t>
            </a:r>
          </a:p>
          <a:p>
            <a:pPr>
              <a:lnSpc>
                <a:spcPct val="110000"/>
              </a:lnSpc>
            </a:pPr>
            <a:endParaRPr lang="de-DE" sz="1800" dirty="0">
              <a:latin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800" dirty="0">
                <a:latin typeface="Lato" panose="020F0502020204030203" pitchFamily="34" charset="0"/>
              </a:rPr>
              <a:t>Handelsgründungen schwächer in den letzten Jahren (Anteile Handel):</a:t>
            </a:r>
          </a:p>
          <a:p>
            <a:pPr>
              <a:lnSpc>
                <a:spcPct val="110000"/>
              </a:lnSpc>
            </a:pPr>
            <a:endParaRPr lang="de-DE" sz="1800" dirty="0">
              <a:latin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endParaRPr lang="de-DE" sz="1800" dirty="0">
              <a:latin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endParaRPr lang="de-DE" sz="1800" dirty="0">
              <a:latin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endParaRPr lang="de-DE" sz="1800" dirty="0">
              <a:latin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endParaRPr lang="de-DE" sz="1800" dirty="0">
              <a:latin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endParaRPr lang="de-DE" sz="1800" dirty="0">
              <a:latin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800" dirty="0">
                <a:latin typeface="Lato" panose="020F0502020204030203" pitchFamily="34" charset="0"/>
              </a:rPr>
              <a:t>Seit 2023 durch Anpassung der </a:t>
            </a:r>
            <a:r>
              <a:rPr lang="de-DE" sz="1800" dirty="0" err="1">
                <a:latin typeface="Lato" panose="020F0502020204030203" pitchFamily="34" charset="0"/>
              </a:rPr>
              <a:t>Vorhabensobergrenze</a:t>
            </a:r>
            <a:r>
              <a:rPr lang="de-DE" sz="1800" dirty="0">
                <a:latin typeface="Lato" panose="020F0502020204030203" pitchFamily="34" charset="0"/>
              </a:rPr>
              <a:t> noch bessere Grundlage für die Begleitung größerer Übernahmen und Neugründungen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47B6F4-6680-93F0-CD0B-4DFBEC638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7160" r="3357" b="8353"/>
          <a:stretch/>
        </p:blipFill>
        <p:spPr>
          <a:xfrm>
            <a:off x="5184595" y="1288229"/>
            <a:ext cx="7007405" cy="5062924"/>
          </a:xfrm>
          <a:prstGeom prst="rect">
            <a:avLst/>
          </a:prstGeom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F32F855C-0CB6-FF87-4F8C-2FDEF45A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70293"/>
              </p:ext>
            </p:extLst>
          </p:nvPr>
        </p:nvGraphicFramePr>
        <p:xfrm>
          <a:off x="339621" y="3335933"/>
          <a:ext cx="4490997" cy="1263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4866">
                  <a:extLst>
                    <a:ext uri="{9D8B030D-6E8A-4147-A177-3AD203B41FA5}">
                      <a16:colId xmlns:a16="http://schemas.microsoft.com/office/drawing/2014/main" val="2737858539"/>
                    </a:ext>
                  </a:extLst>
                </a:gridCol>
                <a:gridCol w="560283">
                  <a:extLst>
                    <a:ext uri="{9D8B030D-6E8A-4147-A177-3AD203B41FA5}">
                      <a16:colId xmlns:a16="http://schemas.microsoft.com/office/drawing/2014/main" val="1652210009"/>
                    </a:ext>
                  </a:extLst>
                </a:gridCol>
                <a:gridCol w="592180">
                  <a:extLst>
                    <a:ext uri="{9D8B030D-6E8A-4147-A177-3AD203B41FA5}">
                      <a16:colId xmlns:a16="http://schemas.microsoft.com/office/drawing/2014/main" val="4245226081"/>
                    </a:ext>
                  </a:extLst>
                </a:gridCol>
                <a:gridCol w="571760">
                  <a:extLst>
                    <a:ext uri="{9D8B030D-6E8A-4147-A177-3AD203B41FA5}">
                      <a16:colId xmlns:a16="http://schemas.microsoft.com/office/drawing/2014/main" val="4227615982"/>
                    </a:ext>
                  </a:extLst>
                </a:gridCol>
                <a:gridCol w="564710">
                  <a:extLst>
                    <a:ext uri="{9D8B030D-6E8A-4147-A177-3AD203B41FA5}">
                      <a16:colId xmlns:a16="http://schemas.microsoft.com/office/drawing/2014/main" val="1994007624"/>
                    </a:ext>
                  </a:extLst>
                </a:gridCol>
                <a:gridCol w="568599">
                  <a:extLst>
                    <a:ext uri="{9D8B030D-6E8A-4147-A177-3AD203B41FA5}">
                      <a16:colId xmlns:a16="http://schemas.microsoft.com/office/drawing/2014/main" val="4158020152"/>
                    </a:ext>
                  </a:extLst>
                </a:gridCol>
                <a:gridCol w="568599">
                  <a:extLst>
                    <a:ext uri="{9D8B030D-6E8A-4147-A177-3AD203B41FA5}">
                      <a16:colId xmlns:a16="http://schemas.microsoft.com/office/drawing/2014/main" val="2096034230"/>
                    </a:ext>
                  </a:extLst>
                </a:gridCol>
              </a:tblGrid>
              <a:tr h="421025">
                <a:tc>
                  <a:txBody>
                    <a:bodyPr/>
                    <a:lstStyle/>
                    <a:p>
                      <a:endParaRPr lang="de-DE" sz="1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6/24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708730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Stückzahl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17,8%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19,5 %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20,8%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17,4%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12,2%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12,1 %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5545764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r>
                        <a:rPr lang="de-DE" sz="1000" b="1" dirty="0">
                          <a:latin typeface="Lato" panose="020F0502020204030203" pitchFamily="34" charset="0"/>
                        </a:rPr>
                        <a:t>Kreditvolumen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17,3%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21,1%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21,8%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17,6%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13,9%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Lato" panose="020F0502020204030203" pitchFamily="34" charset="0"/>
                        </a:rPr>
                        <a:t>12,1%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835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11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56882" y="1720372"/>
            <a:ext cx="2734494" cy="1037043"/>
          </a:xfrm>
        </p:spPr>
        <p:txBody>
          <a:bodyPr vert="horz" wrap="square" lIns="35968" tIns="35968" rIns="35968" bIns="3596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1500" dirty="0">
                <a:latin typeface="Lato" panose="020F0502020204030203" pitchFamily="34" charset="0"/>
              </a:rPr>
              <a:t>Gesamtvorhaben T€ 100 für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Übernahmepreis, Investitionen und Betriebsmittel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1011114" y="2781078"/>
            <a:ext cx="6380261" cy="2878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Die Existenzgründerin hat im Rahmen eines Asset Deals eine bestehende Filiale des Franchise-Systems „Vom Fass“ übernommen, die aus Altersgründen vom Inhaber veräußert wurde. Der Selbständigkeit ging eine langjährige Beschäftigung bei der Filiale voraus.</a:t>
            </a:r>
          </a:p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Eine Vielzahl von Franchise-Systemen sind der Bürgschaftsbank aus dem Alltagsgeschäft bekannt, gerade im Segment der Existenzgründungen.</a:t>
            </a:r>
          </a:p>
          <a:p>
            <a:pPr marL="0" indent="0" algn="l">
              <a:buNone/>
            </a:pPr>
            <a:r>
              <a:rPr lang="de-DE" sz="1500" u="sng" dirty="0">
                <a:latin typeface="Lato" panose="020F0502020204030203" pitchFamily="34" charset="0"/>
              </a:rPr>
              <a:t>Kapitalbedarf</a:t>
            </a:r>
            <a:r>
              <a:rPr lang="de-DE" sz="1500" dirty="0">
                <a:latin typeface="Lato" panose="020F0502020204030203" pitchFamily="34" charset="0"/>
              </a:rPr>
              <a:t>		</a:t>
            </a:r>
            <a:r>
              <a:rPr lang="de-DE" sz="1500" u="sng" dirty="0">
                <a:latin typeface="Lato" panose="020F0502020204030203" pitchFamily="34" charset="0"/>
              </a:rPr>
              <a:t>Finanzierung:</a:t>
            </a:r>
            <a:r>
              <a:rPr lang="de-DE" sz="1500" dirty="0">
                <a:latin typeface="Lato" panose="020F0502020204030203" pitchFamily="34" charset="0"/>
              </a:rPr>
              <a:t> 		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T€ 55   Firmenwert		T€95    Startfinanzierung80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T€ 40   BGA			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  5   Anlaufkosten		T€  5     Hausbank-Kontokorrent</a:t>
            </a:r>
          </a:p>
          <a:p>
            <a:pPr marL="0" indent="0">
              <a:buNone/>
            </a:pPr>
            <a:endParaRPr lang="de-DE" sz="1500" dirty="0">
              <a:latin typeface="Lato" panose="020F0502020204030203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038578" y="1671527"/>
            <a:ext cx="2686600" cy="10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Existenzgründung mit Übernahme einer Franchise-Filiale „Vom Fass“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8D5362A5-613E-42D1-88D6-7BF011DFA29B}"/>
              </a:ext>
            </a:extLst>
          </p:cNvPr>
          <p:cNvSpPr txBox="1">
            <a:spLocks/>
          </p:cNvSpPr>
          <p:nvPr/>
        </p:nvSpPr>
        <p:spPr>
          <a:xfrm>
            <a:off x="587376" y="365125"/>
            <a:ext cx="10575206" cy="902958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546A"/>
                </a:solidFill>
                <a:latin typeface="Playfair Display" pitchFamily="2" charset="0"/>
                <a:ea typeface="+mj-ea"/>
                <a:cs typeface="+mj-cs"/>
              </a:defRPr>
            </a:lvl1pPr>
            <a:lvl2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2pPr>
            <a:lvl3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3pPr>
            <a:lvl4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4pPr>
            <a:lvl5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5pPr>
            <a:lvl6pPr marL="4572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6pPr>
            <a:lvl7pPr marL="9144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7pPr>
            <a:lvl8pPr marL="13716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8pPr>
            <a:lvl9pPr marL="18288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de-DE" sz="2800" dirty="0">
                <a:latin typeface="Lato" panose="020F0502020204030203" pitchFamily="34" charset="0"/>
              </a:rPr>
              <a:t>Bürgschaftsbank Baden-Württemberg 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0DA53D08-840C-4959-B826-81032FFE7C95}"/>
              </a:ext>
            </a:extLst>
          </p:cNvPr>
          <p:cNvSpPr txBox="1">
            <a:spLocks/>
          </p:cNvSpPr>
          <p:nvPr/>
        </p:nvSpPr>
        <p:spPr>
          <a:xfrm>
            <a:off x="11233030" y="6310312"/>
            <a:ext cx="958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FB8D0-941B-4C97-A8AC-24A66843815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87D9AF85-39A6-425C-841E-E2EB9242AC8A}"/>
              </a:ext>
            </a:extLst>
          </p:cNvPr>
          <p:cNvSpPr txBox="1">
            <a:spLocks/>
          </p:cNvSpPr>
          <p:nvPr/>
        </p:nvSpPr>
        <p:spPr bwMode="auto">
          <a:xfrm>
            <a:off x="8082684" y="4193309"/>
            <a:ext cx="4146363" cy="195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1363" indent="-285750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98563" indent="-285750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>
                <a:solidFill>
                  <a:srgbClr val="575757"/>
                </a:solidFill>
              </a:rPr>
              <a:t>Begleitung von </a:t>
            </a:r>
            <a:r>
              <a:rPr lang="de-DE" sz="1500" dirty="0" err="1">
                <a:solidFill>
                  <a:srgbClr val="575757"/>
                </a:solidFill>
              </a:rPr>
              <a:t>kleinvolumigen</a:t>
            </a:r>
            <a:r>
              <a:rPr lang="de-DE" sz="1500" dirty="0">
                <a:solidFill>
                  <a:srgbClr val="575757"/>
                </a:solidFill>
              </a:rPr>
              <a:t> Existenzgründungs- und Übernahme-finanzierungen (Vorhaben bis T€ 200), häufig auch mit wenig bzw. keinem Eigenmitteleinsatz.</a:t>
            </a:r>
          </a:p>
          <a:p>
            <a:r>
              <a:rPr lang="de-DE" sz="1500" dirty="0">
                <a:solidFill>
                  <a:srgbClr val="575757"/>
                </a:solidFill>
              </a:rPr>
              <a:t>Sicherstellung des Fremdkapitals durch Bürgschaften der Bürgschaftsbank.</a:t>
            </a:r>
          </a:p>
          <a:p>
            <a:endParaRPr lang="de-DE" sz="1500" dirty="0">
              <a:solidFill>
                <a:srgbClr val="575757"/>
              </a:solidFill>
              <a:cs typeface="Arial" panose="020B0604020202020204" pitchFamily="34" charset="0"/>
            </a:endParaRPr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313B216-A108-461D-8528-212EC139EA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5" name="Bildplatzhalter 4">
            <a:extLst>
              <a:ext uri="{FF2B5EF4-FFF2-40B4-BE49-F238E27FC236}">
                <a16:creationId xmlns:a16="http://schemas.microsoft.com/office/drawing/2014/main" id="{A99FDACE-B684-4616-87A6-636C416CCA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183" y="1221039"/>
            <a:ext cx="4759699" cy="2876951"/>
          </a:xfrm>
          <a:prstGeom prst="rect">
            <a:avLst/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D481A24E-EF46-E152-0FFC-C541C689DD8B}"/>
              </a:ext>
            </a:extLst>
          </p:cNvPr>
          <p:cNvSpPr txBox="1">
            <a:spLocks/>
          </p:cNvSpPr>
          <p:nvPr/>
        </p:nvSpPr>
        <p:spPr bwMode="auto">
          <a:xfrm>
            <a:off x="646605" y="949289"/>
            <a:ext cx="10987920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467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20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1840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827611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2436815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44546A"/>
                </a:solidFill>
                <a:latin typeface="Lato" panose="020F0502020204030203" pitchFamily="34" charset="0"/>
              </a:rPr>
              <a:t>Beispiel Start-Finanzierung80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6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Altershalbe Nachfolgeregelung eines kleinen Handelsunternehmen für Bekleidung im Rahmen eines Asset Deals. Der Übernahmepreis umfasst den Warenbestand; für den „Namen“ (= Firmenwert) hat man sich auf einen Preis in Höhe von &lt; 50% der bisherigen durchschnittlichen Ertragslage geeinigt.</a:t>
            </a:r>
          </a:p>
          <a:p>
            <a:pPr algn="l"/>
            <a:r>
              <a:rPr lang="de-DE" sz="1500" u="sng" dirty="0">
                <a:latin typeface="Lato" panose="020F0502020204030203" pitchFamily="34" charset="0"/>
              </a:rPr>
              <a:t>Kapitalbedarf</a:t>
            </a:r>
            <a:r>
              <a:rPr lang="de-DE" sz="1500" dirty="0">
                <a:latin typeface="Lato" panose="020F0502020204030203" pitchFamily="34" charset="0"/>
              </a:rPr>
              <a:t>		</a:t>
            </a:r>
            <a:r>
              <a:rPr lang="de-DE" sz="1500" u="sng" dirty="0">
                <a:latin typeface="Lato" panose="020F0502020204030203" pitchFamily="34" charset="0"/>
              </a:rPr>
              <a:t>Finanzierung:</a:t>
            </a:r>
            <a:r>
              <a:rPr lang="de-DE" sz="1500" dirty="0">
                <a:latin typeface="Lato" panose="020F0502020204030203" pitchFamily="34" charset="0"/>
              </a:rPr>
              <a:t> 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20 Firmenwert		T€   5 Eigenkapital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25 Waren		T€ 50 Startfinanzierung80 (</a:t>
            </a:r>
            <a:r>
              <a:rPr lang="de-DE" sz="1500" dirty="0" err="1">
                <a:latin typeface="Lato" panose="020F0502020204030203" pitchFamily="34" charset="0"/>
              </a:rPr>
              <a:t>Büba</a:t>
            </a:r>
            <a:r>
              <a:rPr lang="de-DE" sz="1500" dirty="0">
                <a:latin typeface="Lato" panose="020F0502020204030203" pitchFamily="34" charset="0"/>
              </a:rPr>
              <a:t>)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10 Betriebsmittel		T€ 20 Hausbank-KKK (</a:t>
            </a:r>
            <a:r>
              <a:rPr lang="de-DE" sz="1500" dirty="0" err="1">
                <a:latin typeface="Lato" panose="020F0502020204030203" pitchFamily="34" charset="0"/>
              </a:rPr>
              <a:t>Büba</a:t>
            </a:r>
            <a:r>
              <a:rPr lang="de-DE" sz="1500" dirty="0">
                <a:latin typeface="Lato" panose="020F0502020204030203" pitchFamily="34" charset="0"/>
              </a:rPr>
              <a:t>)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20 Anlaufkosten		</a:t>
            </a:r>
          </a:p>
          <a:p>
            <a:r>
              <a:rPr lang="de-DE" sz="1500" dirty="0">
                <a:latin typeface="Lato" panose="020F0502020204030203" pitchFamily="34" charset="0"/>
              </a:rPr>
              <a:t>	</a:t>
            </a:r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8DFD6669-7292-4FF7-BFE3-27BBC01748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 vert="horz" wrap="square" lIns="35968" tIns="35968" rIns="35968" bIns="3596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1500" dirty="0">
                <a:latin typeface="Lato" panose="020F0502020204030203" pitchFamily="34" charset="0"/>
              </a:rPr>
              <a:t>Gesamtvorhaben 75 T€ für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Kaufpreis (Asset Deal) und Betriebsmittel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Übernahme eines Handelsbetriebs im Rahmen der Altersnachfolge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0DA53D08-840C-4959-B826-81032FFE7C95}"/>
              </a:ext>
            </a:extLst>
          </p:cNvPr>
          <p:cNvSpPr txBox="1">
            <a:spLocks/>
          </p:cNvSpPr>
          <p:nvPr/>
        </p:nvSpPr>
        <p:spPr>
          <a:xfrm>
            <a:off x="11233030" y="6310312"/>
            <a:ext cx="958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FB8D0-941B-4C97-A8AC-24A66843815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87D9AF85-39A6-425C-841E-E2EB9242AC8A}"/>
              </a:ext>
            </a:extLst>
          </p:cNvPr>
          <p:cNvSpPr txBox="1">
            <a:spLocks/>
          </p:cNvSpPr>
          <p:nvPr/>
        </p:nvSpPr>
        <p:spPr bwMode="auto">
          <a:xfrm>
            <a:off x="8054109" y="4193309"/>
            <a:ext cx="4146363" cy="195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1363" indent="-285750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98563" indent="-285750" algn="l" defTabSz="912813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>
                <a:solidFill>
                  <a:srgbClr val="575757"/>
                </a:solidFill>
              </a:rPr>
              <a:t>Begleitung von </a:t>
            </a:r>
            <a:r>
              <a:rPr lang="de-DE" sz="1500" dirty="0" err="1">
                <a:solidFill>
                  <a:srgbClr val="575757"/>
                </a:solidFill>
              </a:rPr>
              <a:t>kleinvolumigen</a:t>
            </a:r>
            <a:r>
              <a:rPr lang="de-DE" sz="1500" dirty="0">
                <a:solidFill>
                  <a:srgbClr val="575757"/>
                </a:solidFill>
              </a:rPr>
              <a:t> Existenzgründungs- und Übernahme-finanzierungen (Vorhaben bis T€ 200), häufig auch mit wenig bzw. keinem Eigenmitteleinsatz.</a:t>
            </a:r>
          </a:p>
          <a:p>
            <a:r>
              <a:rPr lang="de-DE" sz="1500" dirty="0">
                <a:solidFill>
                  <a:srgbClr val="575757"/>
                </a:solidFill>
              </a:rPr>
              <a:t>Sicherstellung des Fremdkapitals durch Bürgschaften der Bürgschaftsbank.</a:t>
            </a:r>
          </a:p>
          <a:p>
            <a:endParaRPr lang="de-DE" sz="1500" dirty="0">
              <a:solidFill>
                <a:srgbClr val="575757"/>
              </a:solidFill>
              <a:cs typeface="Arial" panose="020B0604020202020204" pitchFamily="34" charset="0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70A21496-C9BA-40FA-AC56-8F0DDD759338}"/>
              </a:ext>
            </a:extLst>
          </p:cNvPr>
          <p:cNvSpPr txBox="1">
            <a:spLocks/>
          </p:cNvSpPr>
          <p:nvPr/>
        </p:nvSpPr>
        <p:spPr>
          <a:xfrm>
            <a:off x="587376" y="365125"/>
            <a:ext cx="10575206" cy="902958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546A"/>
                </a:solidFill>
                <a:latin typeface="Playfair Display" pitchFamily="2" charset="0"/>
                <a:ea typeface="+mj-ea"/>
                <a:cs typeface="+mj-cs"/>
              </a:defRPr>
            </a:lvl1pPr>
            <a:lvl2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2pPr>
            <a:lvl3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3pPr>
            <a:lvl4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4pPr>
            <a:lvl5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5pPr>
            <a:lvl6pPr marL="4572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6pPr>
            <a:lvl7pPr marL="9144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7pPr>
            <a:lvl8pPr marL="13716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8pPr>
            <a:lvl9pPr marL="18288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de-DE" sz="2800" dirty="0">
                <a:latin typeface="Lato" panose="020F0502020204030203" pitchFamily="34" charset="0"/>
              </a:rPr>
              <a:t>Bürgschaftsbank Baden-Württemberg 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F770101-0280-7BD4-4862-DDB3701EBB83}"/>
              </a:ext>
            </a:extLst>
          </p:cNvPr>
          <p:cNvSpPr txBox="1">
            <a:spLocks/>
          </p:cNvSpPr>
          <p:nvPr/>
        </p:nvSpPr>
        <p:spPr bwMode="auto">
          <a:xfrm>
            <a:off x="646605" y="949289"/>
            <a:ext cx="10987920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467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20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1840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827611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2436815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44546A"/>
                </a:solidFill>
                <a:latin typeface="Lato" panose="020F0502020204030203" pitchFamily="34" charset="0"/>
              </a:rPr>
              <a:t>Beispiel Start-Finanzierung80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6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0F0DD7-BD47-406E-AC16-21B235021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6" y="1842379"/>
            <a:ext cx="2281237" cy="6781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700" dirty="0"/>
              <a:t>Unternehmens-gründung/-festigung</a:t>
            </a:r>
            <a:br>
              <a:rPr lang="de-DE" sz="1700" dirty="0"/>
            </a:br>
            <a:endParaRPr lang="de-DE" sz="17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de-DE" sz="17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E5CBB0-B2A1-4528-A7B0-1C9A9A9E97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67052" y="1841624"/>
            <a:ext cx="8681602" cy="67816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dirty="0"/>
              <a:t>Investitionen ins Anlagevermögen</a:t>
            </a:r>
          </a:p>
          <a:p>
            <a:pPr>
              <a:spcBef>
                <a:spcPts val="300"/>
              </a:spcBef>
            </a:pPr>
            <a:r>
              <a:rPr lang="de-DE" dirty="0"/>
              <a:t>Vorräte/Betriebsmittel  |  Mit der Gründung zusammenhängende Kosten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96CF9D-39D7-47AE-8002-74D09945C4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altLang="de-DE" dirty="0"/>
              <a:t>Aktuelle Programmübersicht MBG und News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C463907-2DF4-4DE0-BA39-DA9B66221D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6" y="2583159"/>
            <a:ext cx="2281237" cy="67741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700" dirty="0"/>
              <a:t>Expansion/Unter-</a:t>
            </a:r>
            <a:r>
              <a:rPr lang="de-DE" sz="1700" dirty="0" err="1"/>
              <a:t>nehmenssicherung</a:t>
            </a:r>
            <a:endParaRPr lang="de-DE" sz="1700" dirty="0"/>
          </a:p>
          <a:p>
            <a:endParaRPr lang="de-DE" sz="17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9B2BBBC-F4BC-4F2C-90BC-B98EE97B89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7053" y="2582405"/>
            <a:ext cx="8681602" cy="67816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dirty="0"/>
              <a:t>Modernisierungs-, Rationalisierungs- und Umstellungsmaßnahmen | Betriebs- u.  Kapazitätserweiterung</a:t>
            </a:r>
          </a:p>
          <a:p>
            <a:pPr>
              <a:spcBef>
                <a:spcPts val="300"/>
              </a:spcBef>
            </a:pPr>
            <a:r>
              <a:rPr lang="de-DE" b="1" dirty="0"/>
              <a:t>Produkt- und Sortimentserweiterungen |  Warenlageraufstockung</a:t>
            </a:r>
            <a:r>
              <a:rPr lang="de-DE" dirty="0"/>
              <a:t> | Markterschließung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6382F1B-9B2E-447B-931B-2D2B9BB4C6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4377" y="3331032"/>
            <a:ext cx="2281236" cy="6774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de-DE" dirty="0"/>
              <a:t>Übernahme/</a:t>
            </a:r>
            <a:br>
              <a:rPr lang="de-DE" dirty="0"/>
            </a:br>
            <a:r>
              <a:rPr lang="de-DE" dirty="0"/>
              <a:t>Nachfolge</a:t>
            </a:r>
            <a:endParaRPr lang="de-DE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71038E8-4A46-4235-ABE8-BD481EDD7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67053" y="3321042"/>
            <a:ext cx="8681602" cy="67816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b="1" dirty="0"/>
              <a:t>Share Deal</a:t>
            </a:r>
            <a:r>
              <a:rPr lang="de-DE" dirty="0"/>
              <a:t>: Kauf der Geschäftsanteile über eine Erwerbergesellschaft sowie Auszahlung/Ablösung von Darlehen ausscheidender Gesellschafter bzw. </a:t>
            </a:r>
            <a:r>
              <a:rPr lang="de-DE" b="1" dirty="0"/>
              <a:t>Asset Deal</a:t>
            </a:r>
            <a:r>
              <a:rPr lang="de-DE" dirty="0"/>
              <a:t>: Erwerb der Vermögenswerte durch den Käufer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4C98FB-B1B2-458E-8710-5F46CA814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5BC84A00-87E4-4473-861D-54F461373E02}"/>
              </a:ext>
            </a:extLst>
          </p:cNvPr>
          <p:cNvSpPr txBox="1">
            <a:spLocks/>
          </p:cNvSpPr>
          <p:nvPr/>
        </p:nvSpPr>
        <p:spPr bwMode="auto">
          <a:xfrm>
            <a:off x="714375" y="1149024"/>
            <a:ext cx="10979531" cy="629485"/>
          </a:xfrm>
          <a:prstGeom prst="rect">
            <a:avLst/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95" tIns="107995" rIns="107995" bIns="4571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17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35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532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de-DE" sz="1700" dirty="0"/>
              <a:t>Beteiligungen bis 2,5 Mio. EUR  |  Bis 1,5 Mio. EUR öffentlich rückgarantierte Beteiligungen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de-DE" sz="1700" dirty="0"/>
              <a:t>Sonderkonditionen bis 250 bzw. 750 TEUR in den Programmen Gründung und Übernahme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DAF9AC9E-1114-4CF3-837E-06BDFB5FB767}"/>
              </a:ext>
            </a:extLst>
          </p:cNvPr>
          <p:cNvSpPr txBox="1">
            <a:spLocks/>
          </p:cNvSpPr>
          <p:nvPr/>
        </p:nvSpPr>
        <p:spPr bwMode="auto">
          <a:xfrm>
            <a:off x="714377" y="4072783"/>
            <a:ext cx="2281236" cy="1028690"/>
          </a:xfrm>
          <a:prstGeom prst="rect">
            <a:avLst/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95" tIns="107995" rIns="107995" bIns="4571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17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35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532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de-DE" sz="1700" dirty="0"/>
              <a:t>Mikromezzaninfonds</a:t>
            </a:r>
          </a:p>
          <a:p>
            <a:pPr>
              <a:spcBef>
                <a:spcPts val="300"/>
              </a:spcBef>
            </a:pPr>
            <a:r>
              <a:rPr lang="de-DE" sz="1700" b="1" dirty="0"/>
              <a:t>Ab 6,5 % + 1,5 % </a:t>
            </a:r>
            <a:r>
              <a:rPr lang="de-DE" sz="1700" dirty="0"/>
              <a:t> </a:t>
            </a:r>
            <a:endParaRPr lang="de-DE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C5EC15B9-0355-450E-9186-1C5AC25344DE}"/>
              </a:ext>
            </a:extLst>
          </p:cNvPr>
          <p:cNvSpPr txBox="1">
            <a:spLocks/>
          </p:cNvSpPr>
          <p:nvPr/>
        </p:nvSpPr>
        <p:spPr bwMode="auto">
          <a:xfrm>
            <a:off x="3067053" y="4072029"/>
            <a:ext cx="8681602" cy="1028690"/>
          </a:xfrm>
          <a:prstGeom prst="rect">
            <a:avLst/>
          </a:prstGeom>
          <a:solidFill>
            <a:srgbClr val="EDE8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95" tIns="107995" rIns="107995" bIns="45718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27063" indent="-1714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8613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5813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Stille Beteiligungen über eine maximale Beteiligungshöhe von 50 TEUR bei einer Laufzeit von 10 Jahren</a:t>
            </a:r>
          </a:p>
          <a:p>
            <a:r>
              <a:rPr lang="de-DE" u="sng" dirty="0"/>
              <a:t>Zielgruppe</a:t>
            </a:r>
            <a:r>
              <a:rPr lang="de-DE" dirty="0"/>
              <a:t>: Kleine und junge Unternehmen sowie Existenzgründerinnen und Existenzgründer</a:t>
            </a:r>
          </a:p>
          <a:p>
            <a:r>
              <a:rPr lang="de-DE" dirty="0"/>
              <a:t>Genehmigungen 2023: 54 Fälle über 2.997 TEUR (</a:t>
            </a:r>
            <a:r>
              <a:rPr lang="de-DE" dirty="0" err="1"/>
              <a:t>Vj</a:t>
            </a:r>
            <a:r>
              <a:rPr lang="de-DE" dirty="0"/>
              <a:t>. 29 Fälle; 1.299 TEUR)</a:t>
            </a:r>
          </a:p>
          <a:p>
            <a:endParaRPr lang="de-DE" dirty="0"/>
          </a:p>
          <a:p>
            <a:r>
              <a:rPr lang="de-DE" dirty="0"/>
              <a:t>,5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27D74E6D-312A-4383-AAD0-AAB4A270858C}"/>
              </a:ext>
            </a:extLst>
          </p:cNvPr>
          <p:cNvSpPr txBox="1">
            <a:spLocks/>
          </p:cNvSpPr>
          <p:nvPr/>
        </p:nvSpPr>
        <p:spPr bwMode="auto">
          <a:xfrm>
            <a:off x="714375" y="6094464"/>
            <a:ext cx="2281236" cy="529994"/>
          </a:xfrm>
          <a:prstGeom prst="rect">
            <a:avLst/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95" tIns="107995" rIns="107995" bIns="4571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17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35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532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de-DE" sz="1700" dirty="0"/>
              <a:t>Nachhaltigkeitsbonus</a:t>
            </a:r>
            <a:endParaRPr lang="de-DE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8069EB1D-32A0-4D98-A92D-F43744DE1595}"/>
              </a:ext>
            </a:extLst>
          </p:cNvPr>
          <p:cNvSpPr txBox="1">
            <a:spLocks/>
          </p:cNvSpPr>
          <p:nvPr/>
        </p:nvSpPr>
        <p:spPr bwMode="auto">
          <a:xfrm>
            <a:off x="3067052" y="6099946"/>
            <a:ext cx="8681601" cy="518792"/>
          </a:xfrm>
          <a:prstGeom prst="rect">
            <a:avLst/>
          </a:prstGeom>
          <a:solidFill>
            <a:srgbClr val="EDE8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95" tIns="107995" rIns="107995" bIns="45718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27063" indent="-1714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8613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5813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Nachhaltigkeitsbonus der MBG: 1 % Vorteil gegenüber regulärer Kondition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D4DE487F-49E3-2AEC-9A81-AFE5594E7BC1}"/>
              </a:ext>
            </a:extLst>
          </p:cNvPr>
          <p:cNvSpPr txBox="1">
            <a:spLocks/>
          </p:cNvSpPr>
          <p:nvPr/>
        </p:nvSpPr>
        <p:spPr bwMode="auto">
          <a:xfrm>
            <a:off x="714375" y="5136559"/>
            <a:ext cx="2281236" cy="909514"/>
          </a:xfrm>
          <a:prstGeom prst="rect">
            <a:avLst/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95" tIns="107995" rIns="107995" bIns="4571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17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35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900" kern="1200">
                <a:solidFill>
                  <a:srgbClr val="262626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532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de-DE" sz="1700" dirty="0"/>
              <a:t>Neues Angebot:</a:t>
            </a:r>
          </a:p>
          <a:p>
            <a:pPr>
              <a:spcBef>
                <a:spcPts val="300"/>
              </a:spcBef>
            </a:pPr>
            <a:r>
              <a:rPr lang="de-DE" sz="1700" dirty="0"/>
              <a:t>Inno Growth BW</a:t>
            </a:r>
            <a:endParaRPr lang="de-DE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FEB2378B-1E76-29CC-053A-E6A4BFB55CCD}"/>
              </a:ext>
            </a:extLst>
          </p:cNvPr>
          <p:cNvSpPr txBox="1">
            <a:spLocks/>
          </p:cNvSpPr>
          <p:nvPr/>
        </p:nvSpPr>
        <p:spPr bwMode="auto">
          <a:xfrm>
            <a:off x="3067052" y="5173541"/>
            <a:ext cx="8681601" cy="872531"/>
          </a:xfrm>
          <a:prstGeom prst="rect">
            <a:avLst/>
          </a:prstGeom>
          <a:solidFill>
            <a:srgbClr val="EDE8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95" tIns="107995" rIns="107995" bIns="45718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27063" indent="-171450" algn="l" defTabSz="914354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Font typeface="Wingdings" panose="05000000000000000000" pitchFamily="2" charset="2"/>
              <a:buChar char="§"/>
              <a:defRPr lang="de-DE" sz="1400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00104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8613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5813" indent="-285750" algn="l" defTabSz="91435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44546A"/>
              </a:buClr>
              <a:buFont typeface="Symbol" panose="05050102010706020507" pitchFamily="18" charset="2"/>
              <a:buChar char="-"/>
              <a:defRPr lang="de-DE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2,5 Mio. EUR für Innovation / Nachhaltigkeit in Form stiller Beteiligung (Haftung  KfW / Land / MBG)</a:t>
            </a:r>
          </a:p>
          <a:p>
            <a:r>
              <a:rPr lang="de-DE" dirty="0"/>
              <a:t>Unternehmen mit max. 75 Mio. EUR / Beihilfefrei (pari </a:t>
            </a:r>
            <a:r>
              <a:rPr lang="de-DE" dirty="0" err="1"/>
              <a:t>passu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894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B0BEEE-B8C1-4403-89FF-83404625B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de-DE" sz="4800" b="1" dirty="0"/>
              <a:t>Kooperation mit der L-Bank</a:t>
            </a:r>
            <a:r>
              <a:rPr lang="de-DE" sz="4800" dirty="0"/>
              <a:t> im Bereich </a:t>
            </a:r>
            <a:r>
              <a:rPr lang="de-DE" sz="4800" b="1" dirty="0"/>
              <a:t>Nachhaltigkeitsfinanzierungen</a:t>
            </a:r>
          </a:p>
          <a:p>
            <a:pPr>
              <a:lnSpc>
                <a:spcPct val="120000"/>
              </a:lnSpc>
            </a:pPr>
            <a:endParaRPr lang="de-DE" sz="48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4800" dirty="0"/>
              <a:t>Bei Engagements, in denen ein Förderdarlehen der L-Bank verbürgt wird und ein L-Bank Nachhaltigkeitsbonus vorliegt, gehen wir mit und </a:t>
            </a:r>
            <a:r>
              <a:rPr lang="de-DE" sz="4800" b="1" dirty="0"/>
              <a:t>senken die Bearbeitungsgebühr um 0,25 %</a:t>
            </a:r>
          </a:p>
          <a:p>
            <a:pPr marL="1084263" lvl="1" indent="-342900">
              <a:lnSpc>
                <a:spcPct val="120000"/>
              </a:lnSpc>
            </a:pPr>
            <a:r>
              <a:rPr lang="de-DE" sz="4800" b="1" dirty="0"/>
              <a:t>Bisherige Volumina: </a:t>
            </a:r>
            <a:r>
              <a:rPr lang="de-DE" sz="4800" dirty="0"/>
              <a:t>110 Vorhaben mit 76 Mio. EUR Kreditvolumen</a:t>
            </a:r>
          </a:p>
          <a:p>
            <a:pPr marL="1084263" lvl="1" indent="-342900">
              <a:lnSpc>
                <a:spcPct val="120000"/>
              </a:lnSpc>
            </a:pPr>
            <a:r>
              <a:rPr lang="de-DE" sz="4800" dirty="0"/>
              <a:t>Vergünstigung gilt für die gesamte zu besichernde Finanzierung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sz="48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4800" b="1" dirty="0"/>
              <a:t>Erweiterte Möglichkeiten </a:t>
            </a:r>
            <a:r>
              <a:rPr lang="de-DE" sz="4800" dirty="0"/>
              <a:t>über den EIF (Europäischer Investitionsfonds)</a:t>
            </a:r>
          </a:p>
          <a:p>
            <a:pPr marL="1084263" lvl="1" indent="-342900">
              <a:lnSpc>
                <a:spcPct val="120000"/>
              </a:lnSpc>
            </a:pPr>
            <a:r>
              <a:rPr lang="de-DE" sz="4800" dirty="0"/>
              <a:t>Im Förderfenster </a:t>
            </a:r>
            <a:r>
              <a:rPr lang="de-DE" sz="4800" b="1" dirty="0"/>
              <a:t>Innovation / </a:t>
            </a:r>
            <a:r>
              <a:rPr lang="de-DE" sz="4800" b="1" dirty="0" err="1"/>
              <a:t>Sustainability</a:t>
            </a:r>
            <a:r>
              <a:rPr lang="de-DE" sz="4800" b="1" dirty="0"/>
              <a:t> </a:t>
            </a:r>
            <a:r>
              <a:rPr lang="de-DE" sz="4800" dirty="0"/>
              <a:t>(Nachhaltigkeit) stehen weitere Bürgschaftsbeträge bis 2 Mio. EUR bereit</a:t>
            </a:r>
          </a:p>
          <a:p>
            <a:pPr marL="1084263" lvl="1" indent="-342900">
              <a:lnSpc>
                <a:spcPct val="120000"/>
              </a:lnSpc>
            </a:pPr>
            <a:r>
              <a:rPr lang="de-DE" sz="4800" b="1" dirty="0"/>
              <a:t>50 % -70 % </a:t>
            </a:r>
            <a:r>
              <a:rPr lang="de-DE" sz="4800" dirty="0"/>
              <a:t>Absicherung mit </a:t>
            </a:r>
            <a:r>
              <a:rPr lang="de-DE" sz="4800" b="1" dirty="0"/>
              <a:t>beihilfefreien</a:t>
            </a:r>
            <a:r>
              <a:rPr lang="de-DE" sz="4800" dirty="0"/>
              <a:t> Bürgschaften</a:t>
            </a:r>
          </a:p>
          <a:p>
            <a:pPr marL="1084263" lvl="1" indent="-342900">
              <a:lnSpc>
                <a:spcPct val="120000"/>
              </a:lnSpc>
            </a:pPr>
            <a:r>
              <a:rPr lang="de-DE" sz="4800" b="1" dirty="0"/>
              <a:t>Vereinfachte Besicherung </a:t>
            </a:r>
            <a:r>
              <a:rPr lang="de-DE" sz="4800" dirty="0"/>
              <a:t>auf Basis </a:t>
            </a:r>
            <a:r>
              <a:rPr lang="de-DE" sz="4800" dirty="0" err="1"/>
              <a:t>Sicherheitenvorschlag</a:t>
            </a:r>
            <a:r>
              <a:rPr lang="de-DE" sz="4800" dirty="0"/>
              <a:t> der Hausbank</a:t>
            </a:r>
          </a:p>
          <a:p>
            <a:pPr marL="1084263" lvl="1" indent="-342900">
              <a:lnSpc>
                <a:spcPct val="120000"/>
              </a:lnSpc>
            </a:pPr>
            <a:r>
              <a:rPr lang="de-DE" sz="4500" b="1" dirty="0"/>
              <a:t>Zielgruppe: </a:t>
            </a:r>
            <a:r>
              <a:rPr lang="de-DE" sz="4500" dirty="0"/>
              <a:t>KMU und Small Mid Caps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418751-7DB3-4D92-8D8E-72CD95D3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Nachhaltiges Wirtschaften in BW incentivieren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9B9CBC-8854-4470-A502-78B13FC39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2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054109" y="4115515"/>
            <a:ext cx="4304146" cy="205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sz="1500" dirty="0">
                <a:solidFill>
                  <a:srgbClr val="575757"/>
                </a:solidFill>
              </a:rPr>
              <a:t>EK von insg. T€ 200 hat Hb über nachrangige Grundschulden auf privatem EFH refinanziert.</a:t>
            </a:r>
          </a:p>
          <a:p>
            <a:r>
              <a:rPr lang="de-DE" sz="1500" dirty="0">
                <a:solidFill>
                  <a:srgbClr val="575757"/>
                </a:solidFill>
              </a:rPr>
              <a:t>Mezzanine Bausteine MBG und KfW sorgen für ausgewogene Finanzierungsstruktur (1/3 Anteil)</a:t>
            </a:r>
          </a:p>
          <a:p>
            <a:r>
              <a:rPr lang="de-DE" sz="1500" dirty="0">
                <a:solidFill>
                  <a:srgbClr val="575757"/>
                </a:solidFill>
              </a:rPr>
              <a:t>Bürgschaftsbank und MBG haben langjährige Expertise in der Einbindung eigener und externer Kapital- und Risikobausteine. </a:t>
            </a:r>
          </a:p>
          <a:p>
            <a:endParaRPr lang="de-DE" sz="1500" dirty="0">
              <a:solidFill>
                <a:srgbClr val="575757"/>
              </a:solidFill>
              <a:cs typeface="Arial" panose="020B060402020202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56882" y="1720372"/>
            <a:ext cx="2734494" cy="1037043"/>
          </a:xfrm>
        </p:spPr>
        <p:txBody>
          <a:bodyPr vert="horz" wrap="square" lIns="35968" tIns="35968" rIns="35968" bIns="3596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1500" dirty="0">
                <a:latin typeface="Lato" panose="020F0502020204030203" pitchFamily="34" charset="0"/>
              </a:rPr>
              <a:t>Gesamtvorhaben 3.685 T€ für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Kaufpreis GmbH (Share Deal) und Kaufpreis Immobilie (Asset Deal)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992642" y="2781078"/>
            <a:ext cx="6174776" cy="3388812"/>
          </a:xfrm>
        </p:spPr>
        <p:txBody>
          <a:bodyPr>
            <a:noAutofit/>
          </a:bodyPr>
          <a:lstStyle/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Übernahme der Betriebs-GmbH durch eine neu gegründete Holding per Share Deal und Übernahme der Betriebsimmobilie durch eine neu gegründete Besitz-GbR per Asset Deal.</a:t>
            </a:r>
            <a:endParaRPr lang="de-DE" sz="1600" dirty="0">
              <a:latin typeface="Lato" panose="020F0502020204030203" pitchFamily="34" charset="0"/>
              <a:sym typeface="Wingdings" panose="05000000000000000000" pitchFamily="2" charset="2"/>
            </a:endParaRPr>
          </a:p>
          <a:p>
            <a:pPr algn="l"/>
            <a:r>
              <a:rPr lang="de-DE" sz="1500" u="sng" dirty="0">
                <a:latin typeface="Lato" panose="020F0502020204030203" pitchFamily="34" charset="0"/>
              </a:rPr>
              <a:t>Kapitalbedarf</a:t>
            </a:r>
            <a:r>
              <a:rPr lang="de-DE" sz="1500" dirty="0">
                <a:latin typeface="Lato" panose="020F0502020204030203" pitchFamily="34" charset="0"/>
              </a:rPr>
              <a:t>		</a:t>
            </a:r>
            <a:r>
              <a:rPr lang="de-DE" sz="1500" u="sng" dirty="0">
                <a:latin typeface="Lato" panose="020F0502020204030203" pitchFamily="34" charset="0"/>
              </a:rPr>
              <a:t>Finanzierung:</a:t>
            </a:r>
            <a:r>
              <a:rPr lang="de-DE" sz="1500" dirty="0">
                <a:latin typeface="Lato" panose="020F0502020204030203" pitchFamily="34" charset="0"/>
              </a:rPr>
              <a:t> 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 730 Kaufpreis GmbH           	T€     25 Eigenkapital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    45 Nebenkosten	                      	T€  250 Stille Beteiligung MBG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u="sng" dirty="0">
                <a:latin typeface="Lato" panose="020F0502020204030203" pitchFamily="34" charset="0"/>
              </a:rPr>
              <a:t>		                      	T€  500 Gründungsfinanzierung50 (BB)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T€ 2.770 Kaufpreis Immobilie    	T€  175 Eigenkapital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T€      140 Nebenkosten                	T€  500 KfW-ERP-Kapital für Gründung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		                     	T€  300 Verkäuferdarlehen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		                     	T€ 1.600 Gründungsfinanzierung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dirty="0">
                <a:latin typeface="Lato" panose="020F0502020204030203" pitchFamily="34" charset="0"/>
              </a:rPr>
              <a:t>		                     	T€   240 Gründungsfinanzierung50 (BB)</a:t>
            </a:r>
            <a:br>
              <a:rPr lang="de-DE" sz="1500" dirty="0">
                <a:latin typeface="Lato" panose="020F0502020204030203" pitchFamily="34" charset="0"/>
              </a:rPr>
            </a:br>
            <a:r>
              <a:rPr lang="de-DE" sz="1500" u="sng" dirty="0">
                <a:latin typeface="Lato" panose="020F0502020204030203" pitchFamily="34" charset="0"/>
              </a:rPr>
              <a:t>		                     	T€      95 Hausbankdarlehen (BB)                </a:t>
            </a:r>
          </a:p>
          <a:p>
            <a:r>
              <a:rPr lang="de-DE" sz="1500" dirty="0">
                <a:latin typeface="Lato" panose="020F0502020204030203" pitchFamily="34" charset="0"/>
              </a:rPr>
              <a:t>T€ 3.685 Summe</a:t>
            </a:r>
          </a:p>
          <a:p>
            <a:r>
              <a:rPr lang="de-DE" sz="1500" dirty="0">
                <a:latin typeface="Lato" panose="020F0502020204030203" pitchFamily="34" charset="0"/>
              </a:rPr>
              <a:t>	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010003" y="1671527"/>
            <a:ext cx="2686600" cy="10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Übernahme Autohaus (GmbH sowie Betriebsimmobilie)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8D5362A5-613E-42D1-88D6-7BF011DFA29B}"/>
              </a:ext>
            </a:extLst>
          </p:cNvPr>
          <p:cNvSpPr txBox="1">
            <a:spLocks/>
          </p:cNvSpPr>
          <p:nvPr/>
        </p:nvSpPr>
        <p:spPr>
          <a:xfrm>
            <a:off x="587376" y="365125"/>
            <a:ext cx="10575206" cy="902958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546A"/>
                </a:solidFill>
                <a:latin typeface="Playfair Display" pitchFamily="2" charset="0"/>
                <a:ea typeface="+mj-ea"/>
                <a:cs typeface="+mj-cs"/>
              </a:defRPr>
            </a:lvl1pPr>
            <a:lvl2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2pPr>
            <a:lvl3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3pPr>
            <a:lvl4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4pPr>
            <a:lvl5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5pPr>
            <a:lvl6pPr marL="4572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6pPr>
            <a:lvl7pPr marL="9144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7pPr>
            <a:lvl8pPr marL="13716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8pPr>
            <a:lvl9pPr marL="18288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de-DE" sz="2800" dirty="0">
                <a:latin typeface="Lato" panose="020F0502020204030203" pitchFamily="34" charset="0"/>
              </a:rPr>
              <a:t>Bürgschaftsbank und MBG 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0DA53D08-840C-4959-B826-81032FFE7C95}"/>
              </a:ext>
            </a:extLst>
          </p:cNvPr>
          <p:cNvSpPr txBox="1">
            <a:spLocks/>
          </p:cNvSpPr>
          <p:nvPr/>
        </p:nvSpPr>
        <p:spPr>
          <a:xfrm>
            <a:off x="11233030" y="6310312"/>
            <a:ext cx="958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FB8D0-941B-4C97-A8AC-24A668438150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866DA31F-9484-400D-B3E8-8C72429D6F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972AA9D7-DE24-0DD0-DA73-363A3F3007CD}"/>
              </a:ext>
            </a:extLst>
          </p:cNvPr>
          <p:cNvSpPr txBox="1">
            <a:spLocks/>
          </p:cNvSpPr>
          <p:nvPr/>
        </p:nvSpPr>
        <p:spPr bwMode="auto">
          <a:xfrm>
            <a:off x="646605" y="949289"/>
            <a:ext cx="10987920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467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20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1840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827611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2436815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44546A"/>
                </a:solidFill>
                <a:latin typeface="Lato" panose="020F0502020204030203" pitchFamily="34" charset="0"/>
              </a:rPr>
              <a:t>Beispiel Bürgschaft, MBG-Beteiligung, ERP-Kapital für Gründung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5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054109" y="4115515"/>
            <a:ext cx="4304146" cy="205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500" dirty="0">
              <a:solidFill>
                <a:srgbClr val="575757"/>
              </a:solidFill>
            </a:endParaRPr>
          </a:p>
          <a:p>
            <a:r>
              <a:rPr lang="de-DE" sz="1500" dirty="0">
                <a:solidFill>
                  <a:srgbClr val="575757"/>
                </a:solidFill>
              </a:rPr>
              <a:t>Mezzanine Bausteine MBG und KfW sorgen für ausgewogene Finanzierungsstruktur.</a:t>
            </a:r>
          </a:p>
          <a:p>
            <a:r>
              <a:rPr lang="de-DE" sz="1500" dirty="0">
                <a:solidFill>
                  <a:srgbClr val="575757"/>
                </a:solidFill>
              </a:rPr>
              <a:t>Bürgschaftsbank und MBG haben langjährige Expertise in der Einbindung eigener und externer Kapital- und Risikobausteine. </a:t>
            </a:r>
          </a:p>
          <a:p>
            <a:endParaRPr lang="de-DE" sz="1500" dirty="0">
              <a:solidFill>
                <a:srgbClr val="575757"/>
              </a:solidFill>
              <a:cs typeface="Arial" panose="020B060402020202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56882" y="1720372"/>
            <a:ext cx="2734494" cy="1037043"/>
          </a:xfrm>
        </p:spPr>
        <p:txBody>
          <a:bodyPr vert="horz" wrap="square" lIns="35968" tIns="35968" rIns="35968" bIns="3596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1500" dirty="0">
                <a:latin typeface="Lato" panose="020F0502020204030203" pitchFamily="34" charset="0"/>
              </a:rPr>
              <a:t>Gesamtvorhaben T€ 5.100, davon T€ 4.500 Kaufpreis und T€ 600 Betriebsmittel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992642" y="2781078"/>
            <a:ext cx="6174776" cy="3388812"/>
          </a:xfrm>
        </p:spPr>
        <p:txBody>
          <a:bodyPr>
            <a:noAutofit/>
          </a:bodyPr>
          <a:lstStyle/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Der Existenzgründer war vor der Übernahme langjähriger Mitarbeiter des Unternehmens, das europaweit Baumaschinen ankauft, weltweit vertreibt und vermietet. Die Firma wurde über einen Asset Deal veräußert. Die MBG-Beteiligung stützte im Rahmen der großvolumigen Fremdfinanzierung die EK-Seite der Bilanz.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Finanzierung: 	T€ 1.400 L-Bank Gründungsfinanzierung50 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	     	T€ 1.300 Verkäuferdarlehen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	   	T€ 1.000 Hausbank-Kontokorrent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	  	T€ 750 typisch stille Beteiligung MBG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	    	T€ 500 KfW-ERP-Kapital für Gründung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	 	T€ 150 Eigenmittel des Übernehmers</a:t>
            </a:r>
          </a:p>
          <a:p>
            <a:endParaRPr lang="de-DE" sz="1500" dirty="0">
              <a:latin typeface="Lato" panose="020F0502020204030203" pitchFamily="34" charset="0"/>
            </a:endParaRPr>
          </a:p>
          <a:p>
            <a:r>
              <a:rPr lang="de-DE" sz="1500" dirty="0">
                <a:latin typeface="Lato" panose="020F0502020204030203" pitchFamily="34" charset="0"/>
              </a:rPr>
              <a:t>	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010003" y="1671527"/>
            <a:ext cx="2686600" cy="10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Existenzgründung mit Übernahme eines etablierten Baumaschinenhandels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8D5362A5-613E-42D1-88D6-7BF011DFA29B}"/>
              </a:ext>
            </a:extLst>
          </p:cNvPr>
          <p:cNvSpPr txBox="1">
            <a:spLocks/>
          </p:cNvSpPr>
          <p:nvPr/>
        </p:nvSpPr>
        <p:spPr>
          <a:xfrm>
            <a:off x="587376" y="365125"/>
            <a:ext cx="10575206" cy="902958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546A"/>
                </a:solidFill>
                <a:latin typeface="Playfair Display" pitchFamily="2" charset="0"/>
                <a:ea typeface="+mj-ea"/>
                <a:cs typeface="+mj-cs"/>
              </a:defRPr>
            </a:lvl1pPr>
            <a:lvl2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2pPr>
            <a:lvl3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3pPr>
            <a:lvl4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4pPr>
            <a:lvl5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5pPr>
            <a:lvl6pPr marL="4572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6pPr>
            <a:lvl7pPr marL="9144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7pPr>
            <a:lvl8pPr marL="13716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8pPr>
            <a:lvl9pPr marL="18288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de-DE" sz="2800" dirty="0">
                <a:latin typeface="Lato" panose="020F0502020204030203" pitchFamily="34" charset="0"/>
              </a:rPr>
              <a:t>Bürgschaftsbank und MBG 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0DA53D08-840C-4959-B826-81032FFE7C95}"/>
              </a:ext>
            </a:extLst>
          </p:cNvPr>
          <p:cNvSpPr txBox="1">
            <a:spLocks/>
          </p:cNvSpPr>
          <p:nvPr/>
        </p:nvSpPr>
        <p:spPr>
          <a:xfrm>
            <a:off x="11233030" y="6310312"/>
            <a:ext cx="958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FB8D0-941B-4C97-A8AC-24A668438150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866DA31F-9484-400D-B3E8-8C72429D6F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dplatzhalter 17">
            <a:extLst>
              <a:ext uri="{FF2B5EF4-FFF2-40B4-BE49-F238E27FC236}">
                <a16:creationId xmlns:a16="http://schemas.microsoft.com/office/drawing/2014/main" id="{089D0C15-CD92-489F-892B-87868A51B4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152" y="1220757"/>
            <a:ext cx="4760319" cy="2876285"/>
          </a:xfrm>
          <a:prstGeom prst="rect">
            <a:avLst/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7">
            <a:extLst>
              <a:ext uri="{FF2B5EF4-FFF2-40B4-BE49-F238E27FC236}">
                <a16:creationId xmlns:a16="http://schemas.microsoft.com/office/drawing/2014/main" id="{9FA07CB5-237E-41ED-8321-BF016273C452}"/>
              </a:ext>
            </a:extLst>
          </p:cNvPr>
          <p:cNvSpPr txBox="1">
            <a:spLocks/>
          </p:cNvSpPr>
          <p:nvPr/>
        </p:nvSpPr>
        <p:spPr bwMode="auto">
          <a:xfrm>
            <a:off x="646605" y="949289"/>
            <a:ext cx="10987920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467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20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1840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827611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2436815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44546A"/>
                </a:solidFill>
                <a:latin typeface="Lato" panose="020F0502020204030203" pitchFamily="34" charset="0"/>
              </a:rPr>
              <a:t>Beispiel Bürgschaft, Beteiligung, ERP-Kapital für Gründung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0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8054109" y="4115515"/>
            <a:ext cx="4304146" cy="2054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/>
          <a:p>
            <a:br>
              <a:rPr lang="de-DE" sz="1500" dirty="0">
                <a:solidFill>
                  <a:srgbClr val="575757"/>
                </a:solidFill>
              </a:rPr>
            </a:br>
            <a:r>
              <a:rPr lang="de-DE" sz="1500" dirty="0">
                <a:solidFill>
                  <a:srgbClr val="575757"/>
                </a:solidFill>
              </a:rPr>
              <a:t>Die MBG reicht aus dem Mikromezzaninfonds Beteiligungen bis T€ 50 aus. </a:t>
            </a:r>
          </a:p>
          <a:p>
            <a:r>
              <a:rPr lang="de-DE" sz="1500" dirty="0">
                <a:solidFill>
                  <a:srgbClr val="575757"/>
                </a:solidFill>
              </a:rPr>
              <a:t>Das Finanzierungsangebot in Form typisch stiller Beteiligungen richtet sich an kleine und junge Unternehmen sowie Existenzgründer oder Existenzgründerinnen, die selbst nur über wenig Eigenkapital verfügen.</a:t>
            </a:r>
            <a:endParaRPr lang="de-DE" sz="1500" dirty="0">
              <a:solidFill>
                <a:srgbClr val="575757"/>
              </a:solidFill>
              <a:cs typeface="Arial" panose="020B060402020202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56882" y="1720372"/>
            <a:ext cx="2734494" cy="1037043"/>
          </a:xfrm>
        </p:spPr>
        <p:txBody>
          <a:bodyPr vert="horz" wrap="square" lIns="35968" tIns="35968" rIns="35968" bIns="3596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1500" dirty="0">
                <a:latin typeface="Lato" panose="020F0502020204030203" pitchFamily="34" charset="0"/>
              </a:rPr>
              <a:t>Gesamtvorhaben T€ 50 für BGA sowie Betriebsmittel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992642" y="2781078"/>
            <a:ext cx="6174776" cy="3388812"/>
          </a:xfrm>
        </p:spPr>
        <p:txBody>
          <a:bodyPr>
            <a:noAutofit/>
          </a:bodyPr>
          <a:lstStyle/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Das Gründerteam hat sich zum Ziel gesetzt, eine klassische regionale Spezialität in pfiffiger Form in Einzel- und Onlinehandel zu vertreiben. Mit ihren Produkten waren die Gründer auf diversen Crowdfunding-Plattformen erfolgreich, was jedoch nur die laufenden Kosten deckte. 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Im Rahmen des Wachstums wurde der Kapitalbedarf für </a:t>
            </a:r>
            <a:r>
              <a:rPr lang="de-DE" sz="1600" dirty="0" err="1">
                <a:solidFill>
                  <a:srgbClr val="575757"/>
                </a:solidFill>
                <a:latin typeface="Lato" panose="020F0502020204030203" pitchFamily="34" charset="0"/>
              </a:rPr>
              <a:t>Etiketiermaschine</a:t>
            </a:r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, Software und sonstige Anlaufkosten aus Mitteln des Mikromezzaninfonds finanziert. </a:t>
            </a:r>
          </a:p>
          <a:p>
            <a:pPr algn="l"/>
            <a:endParaRPr lang="de-DE" sz="1600" dirty="0">
              <a:solidFill>
                <a:srgbClr val="575757"/>
              </a:solidFill>
              <a:latin typeface="Lato" panose="020F0502020204030203" pitchFamily="34" charset="0"/>
            </a:endParaRP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Finanzierung: T€ 50 Mikromezzanin</a:t>
            </a:r>
          </a:p>
          <a:p>
            <a:pPr algn="l"/>
            <a:r>
              <a:rPr lang="de-DE" sz="1600" dirty="0">
                <a:solidFill>
                  <a:srgbClr val="575757"/>
                </a:solidFill>
                <a:latin typeface="Lato" panose="020F0502020204030203" pitchFamily="34" charset="0"/>
              </a:rPr>
              <a:t>	</a:t>
            </a:r>
            <a:endParaRPr lang="de-DE" sz="1500" dirty="0">
              <a:latin typeface="Lato" panose="020F0502020204030203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010003" y="1671527"/>
            <a:ext cx="2686600" cy="10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>
                <a:latin typeface="Lato" panose="020F0502020204030203" pitchFamily="34" charset="0"/>
              </a:rPr>
              <a:t>Neugründung eines Einzelhandelsunternehmens für regionale Lebensmittel 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8D5362A5-613E-42D1-88D6-7BF011DFA29B}"/>
              </a:ext>
            </a:extLst>
          </p:cNvPr>
          <p:cNvSpPr txBox="1">
            <a:spLocks/>
          </p:cNvSpPr>
          <p:nvPr/>
        </p:nvSpPr>
        <p:spPr>
          <a:xfrm>
            <a:off x="587376" y="365125"/>
            <a:ext cx="10575206" cy="902958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546A"/>
                </a:solidFill>
                <a:latin typeface="Playfair Display" pitchFamily="2" charset="0"/>
                <a:ea typeface="+mj-ea"/>
                <a:cs typeface="+mj-cs"/>
              </a:defRPr>
            </a:lvl1pPr>
            <a:lvl2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2pPr>
            <a:lvl3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3pPr>
            <a:lvl4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4pPr>
            <a:lvl5pPr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5pPr>
            <a:lvl6pPr marL="4572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6pPr>
            <a:lvl7pPr marL="9144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7pPr>
            <a:lvl8pPr marL="13716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8pPr>
            <a:lvl9pPr marL="1828800" algn="ctr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575755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de-DE" sz="2800" dirty="0">
                <a:latin typeface="Lato" panose="020F0502020204030203" pitchFamily="34" charset="0"/>
              </a:rPr>
              <a:t>MBG Baden-Württemberg 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0DA53D08-840C-4959-B826-81032FFE7C95}"/>
              </a:ext>
            </a:extLst>
          </p:cNvPr>
          <p:cNvSpPr txBox="1">
            <a:spLocks/>
          </p:cNvSpPr>
          <p:nvPr/>
        </p:nvSpPr>
        <p:spPr>
          <a:xfrm>
            <a:off x="11233030" y="6310312"/>
            <a:ext cx="958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FB8D0-941B-4C97-A8AC-24A66843815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EA5CD07-B6E8-4235-92A0-8A5EB42F3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2" name="Bildplatzhalter 2">
            <a:extLst>
              <a:ext uri="{FF2B5EF4-FFF2-40B4-BE49-F238E27FC236}">
                <a16:creationId xmlns:a16="http://schemas.microsoft.com/office/drawing/2014/main" id="{3E5C2032-A7B9-429B-BE94-700F03C097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151" y="1220756"/>
            <a:ext cx="4760319" cy="2876285"/>
          </a:xfrm>
          <a:prstGeom prst="rect">
            <a:avLst/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B42AA16B-0EF5-32CF-1A4E-B78D84ED543B}"/>
              </a:ext>
            </a:extLst>
          </p:cNvPr>
          <p:cNvSpPr txBox="1">
            <a:spLocks/>
          </p:cNvSpPr>
          <p:nvPr/>
        </p:nvSpPr>
        <p:spPr bwMode="auto">
          <a:xfrm>
            <a:off x="646605" y="949289"/>
            <a:ext cx="10987920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994" tIns="35994" rIns="35994" bIns="35994" numCol="1" anchor="t" anchorCtr="0" compatLnSpc="1">
            <a:prstTxWarp prst="textNoShape">
              <a:avLst/>
            </a:prstTxWarp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467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204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218408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rgbClr val="575757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827611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2436815" indent="0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44546A"/>
                </a:solidFill>
                <a:latin typeface="Lato" panose="020F0502020204030203" pitchFamily="34" charset="0"/>
              </a:rPr>
              <a:t>Beispiel Mikromezzanin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4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723F27-4B22-ECF8-BB30-3A181FBA6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Transformation – Ermöglicher.de 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714B59-A6E1-3C88-0296-F334CCE73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1B60C0-C3E3-2B38-34B9-08313669925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1745" y="1697761"/>
            <a:ext cx="4449763" cy="4700587"/>
          </a:xfrm>
        </p:spPr>
        <p:txBody>
          <a:bodyPr/>
          <a:lstStyle/>
          <a:p>
            <a:pPr marL="285750" indent="-285750"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Bundesweites Finanzierungsportal der Deutschen Bürgschaftsbanken </a:t>
            </a:r>
          </a:p>
          <a:p>
            <a:pPr marL="285750" indent="-285750"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Schnelle, kostenfreie und unverbindliche Projekteinschätzung durch unsere Bürgschafts- und Beteiligungsexperten</a:t>
            </a:r>
          </a:p>
          <a:p>
            <a:pPr marL="285750" indent="-285750"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Intuitives UX-Design inklusive sicherem Datenupload auf</a:t>
            </a:r>
            <a:br>
              <a:rPr lang="de-DE" sz="1600" dirty="0"/>
            </a:br>
            <a:r>
              <a:rPr lang="de-DE" sz="1600" b="1" dirty="0"/>
              <a:t>www.finanzierungsportal.ermoeglicher.de  </a:t>
            </a:r>
          </a:p>
          <a:p>
            <a:pPr marL="285750" indent="-285750"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Der virtuelle gemeinsame Arbeitsplatz für Bürgschaftsbank, MBG, Unternehmen, Berater und Banker</a:t>
            </a:r>
          </a:p>
          <a:p>
            <a:pPr marL="285750" indent="-285750"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Bis zu 300 Anfragen / kostenfrei bewertete Projekte jeden Monat in BW</a:t>
            </a:r>
          </a:p>
          <a:p>
            <a:pPr marL="285750" indent="-285750"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Zukünftig soll das Finanzierungsportal das Herzstück unserer digitalen Prozessober-fläche darstellen</a:t>
            </a:r>
          </a:p>
        </p:txBody>
      </p:sp>
      <p:pic>
        <p:nvPicPr>
          <p:cNvPr id="6" name="Bildplatzhalter 10">
            <a:extLst>
              <a:ext uri="{FF2B5EF4-FFF2-40B4-BE49-F238E27FC236}">
                <a16:creationId xmlns:a16="http://schemas.microsoft.com/office/drawing/2014/main" id="{6C4D8FEA-AB67-417B-30EB-7FEB2D9D8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769" y="1869128"/>
            <a:ext cx="6851622" cy="4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8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5536EF-1A12-711F-BBE3-39A44CC11C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Direkter Zugang für Handelsunternehmen im Netz: </a:t>
            </a:r>
            <a:br>
              <a:rPr lang="de-DE" dirty="0"/>
            </a:br>
            <a:r>
              <a:rPr lang="de-DE" dirty="0"/>
              <a:t>Unsere neue Landing-Page für den Handel auf Ermöglicher.de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42CB88-8D4E-972E-209E-CCEAEFB6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2EBE996-8093-CD38-1D99-0504063F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1364869"/>
            <a:ext cx="10692384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" y="1315200"/>
            <a:ext cx="12187592" cy="27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41353" y="4714686"/>
            <a:ext cx="2687028" cy="1354185"/>
          </a:xfrm>
          <a:prstGeom prst="rect">
            <a:avLst/>
          </a:prstGeom>
        </p:spPr>
        <p:txBody>
          <a:bodyPr wrap="square" lIns="121889" tIns="60944" rIns="121889" bIns="60944">
            <a:spAutoFit/>
          </a:bodyPr>
          <a:lstStyle/>
          <a:p>
            <a:pPr rtl="0"/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1954 gegründet aus der Wirtschaft für die Wirtschaft, eingebunden in die Gewerbeförderung von Land und Bund  </a:t>
            </a:r>
          </a:p>
        </p:txBody>
      </p:sp>
      <p:sp>
        <p:nvSpPr>
          <p:cNvPr id="5" name="Rechteck 4"/>
          <p:cNvSpPr/>
          <p:nvPr/>
        </p:nvSpPr>
        <p:spPr>
          <a:xfrm>
            <a:off x="3144817" y="4714686"/>
            <a:ext cx="2758759" cy="1354185"/>
          </a:xfrm>
          <a:prstGeom prst="rect">
            <a:avLst/>
          </a:prstGeom>
        </p:spPr>
        <p:txBody>
          <a:bodyPr wrap="square" lIns="121889" tIns="60944" rIns="121889" bIns="60944">
            <a:spAutoFit/>
          </a:bodyPr>
          <a:lstStyle/>
          <a:p>
            <a:pPr rtl="0"/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Gesellschafter sind zentrale Wirtschaftsverbände (z.B. der Handelsverband BW), Kammern und Kredit-institutionen</a:t>
            </a:r>
          </a:p>
        </p:txBody>
      </p:sp>
      <p:sp>
        <p:nvSpPr>
          <p:cNvPr id="6" name="Rechteck 5"/>
          <p:cNvSpPr/>
          <p:nvPr/>
        </p:nvSpPr>
        <p:spPr>
          <a:xfrm>
            <a:off x="6120010" y="4714686"/>
            <a:ext cx="3273371" cy="1846627"/>
          </a:xfrm>
          <a:prstGeom prst="rect">
            <a:avLst/>
          </a:prstGeom>
        </p:spPr>
        <p:txBody>
          <a:bodyPr wrap="square" lIns="121889" tIns="60944" rIns="121889" bIns="60944">
            <a:spAutoFit/>
          </a:bodyPr>
          <a:lstStyle/>
          <a:p>
            <a:pPr algn="l" rtl="0"/>
            <a:r>
              <a:rPr lang="de-DE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„Kein sinnvolles Vorhaben soll an fehlenden Sicherheiten oder zu geringem Eigenkapital scheitern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.“ </a:t>
            </a:r>
          </a:p>
          <a:p>
            <a:pPr algn="l" rtl="0"/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Vergrößerung des Finanzierungs-rahmens durch Bürgschaften / Garantien, stille Beteiligungen und Venture Capital </a:t>
            </a:r>
          </a:p>
        </p:txBody>
      </p:sp>
      <p:sp>
        <p:nvSpPr>
          <p:cNvPr id="7" name="Rechteck 6"/>
          <p:cNvSpPr/>
          <p:nvPr/>
        </p:nvSpPr>
        <p:spPr>
          <a:xfrm>
            <a:off x="9556837" y="4714686"/>
            <a:ext cx="2687028" cy="1600406"/>
          </a:xfrm>
          <a:prstGeom prst="rect">
            <a:avLst/>
          </a:prstGeom>
        </p:spPr>
        <p:txBody>
          <a:bodyPr wrap="square" lIns="121889" tIns="60944" rIns="121889" bIns="60944">
            <a:spAutoFit/>
          </a:bodyPr>
          <a:lstStyle/>
          <a:p>
            <a:pPr rtl="0"/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Seit Jahren steigender Anteil von Start-up-, Gründungs- und Nachfolgefinanzierungen bei Bürgschaftsbank und MBG </a:t>
            </a:r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768641" y="3007662"/>
            <a:ext cx="1381580" cy="1382080"/>
            <a:chOff x="251520" y="123478"/>
            <a:chExt cx="1383159" cy="1383159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6F6FABC-E774-40BA-B2B0-F4A5FCFF37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520" y="123478"/>
              <a:ext cx="1383159" cy="1383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F2CF60B-3C1A-42B5-AF14-5E886A716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734" y="431224"/>
              <a:ext cx="1058819" cy="767665"/>
            </a:xfrm>
            <a:prstGeom prst="rect">
              <a:avLst/>
            </a:prstGeom>
          </p:spPr>
        </p:pic>
      </p:grp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3816275" y="2997052"/>
            <a:ext cx="1381580" cy="1382080"/>
            <a:chOff x="3537582" y="3306377"/>
            <a:chExt cx="1383159" cy="138315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85D8112-907B-4E29-AA8D-F607451816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537582" y="3306377"/>
              <a:ext cx="1383159" cy="1383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713E13F-C25C-47B2-968D-2F1A0F3295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617" y="3587392"/>
              <a:ext cx="625592" cy="82113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E4EC457-1BF7-4150-9BDD-39DC746AC134}"/>
              </a:ext>
            </a:extLst>
          </p:cNvPr>
          <p:cNvGrpSpPr>
            <a:grpSpLocks noChangeAspect="1"/>
          </p:cNvGrpSpPr>
          <p:nvPr/>
        </p:nvGrpSpPr>
        <p:grpSpPr>
          <a:xfrm>
            <a:off x="9911541" y="2997052"/>
            <a:ext cx="1381580" cy="1382080"/>
            <a:chOff x="342739" y="2019313"/>
            <a:chExt cx="700763" cy="70076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DF0CDB8-D417-4375-A26A-0C43978BEC3B}"/>
                </a:ext>
              </a:extLst>
            </p:cNvPr>
            <p:cNvSpPr/>
            <p:nvPr/>
          </p:nvSpPr>
          <p:spPr>
            <a:xfrm>
              <a:off x="342739" y="2019313"/>
              <a:ext cx="700763" cy="700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4423A98-4A59-48EA-8BDC-4E3C29AD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45" y="2137899"/>
              <a:ext cx="474350" cy="47435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CE63459-B1FB-457E-9010-FFA5305DCF30}"/>
              </a:ext>
            </a:extLst>
          </p:cNvPr>
          <p:cNvGrpSpPr>
            <a:grpSpLocks noChangeAspect="1"/>
          </p:cNvGrpSpPr>
          <p:nvPr/>
        </p:nvGrpSpPr>
        <p:grpSpPr>
          <a:xfrm>
            <a:off x="6863908" y="2997052"/>
            <a:ext cx="1381580" cy="1382080"/>
            <a:chOff x="3745863" y="2028032"/>
            <a:chExt cx="700763" cy="700763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78DBDC6-00EB-4275-8DC9-4601ACB76B66}"/>
                </a:ext>
              </a:extLst>
            </p:cNvPr>
            <p:cNvSpPr/>
            <p:nvPr/>
          </p:nvSpPr>
          <p:spPr>
            <a:xfrm>
              <a:off x="3745863" y="2028032"/>
              <a:ext cx="700763" cy="700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71BBD7F7-BA5F-47CB-BA6F-2F9B8EE7E278}"/>
                </a:ext>
              </a:extLst>
            </p:cNvPr>
            <p:cNvSpPr txBox="1">
              <a:spLocks/>
            </p:cNvSpPr>
            <p:nvPr/>
          </p:nvSpPr>
          <p:spPr>
            <a:xfrm>
              <a:off x="3768724" y="2060573"/>
              <a:ext cx="619126" cy="66822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DE" sz="7998" dirty="0">
                  <a:solidFill>
                    <a:schemeClr val="bg1">
                      <a:lumMod val="50000"/>
                    </a:schemeClr>
                  </a:solidFill>
                </a:rPr>
                <a:t>€</a:t>
              </a:r>
            </a:p>
          </p:txBody>
        </p:sp>
      </p:grp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350407F5-F1E3-4AF6-9222-113D48739B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882" y="395319"/>
            <a:ext cx="10106499" cy="867873"/>
          </a:xfrm>
        </p:spPr>
        <p:txBody>
          <a:bodyPr/>
          <a:lstStyle/>
          <a:p>
            <a:r>
              <a:rPr lang="de-DE" dirty="0">
                <a:latin typeface="Lato" panose="020F0502020204030203" pitchFamily="34" charset="0"/>
              </a:rPr>
              <a:t>Wer wir sind und was Bürgschaftsbank und MBG bieten:</a:t>
            </a: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FDD6505A-0C5B-4889-BACE-24E89D0DD3C7}"/>
              </a:ext>
            </a:extLst>
          </p:cNvPr>
          <p:cNvSpPr txBox="1">
            <a:spLocks/>
          </p:cNvSpPr>
          <p:nvPr/>
        </p:nvSpPr>
        <p:spPr>
          <a:xfrm>
            <a:off x="11102831" y="6492875"/>
            <a:ext cx="599465" cy="365125"/>
          </a:xfrm>
          <a:prstGeom prst="rect">
            <a:avLst/>
          </a:prstGeom>
        </p:spPr>
        <p:txBody>
          <a:bodyPr vert="horz" lIns="91436" tIns="45718" rIns="0" bIns="45718" rtlCol="0" anchor="ctr"/>
          <a:lstStyle>
            <a:defPPr>
              <a:defRPr lang="en-US"/>
            </a:defPPr>
            <a:lvl1pPr algn="r" defTabSz="457178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56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64EEA84C-F874-45FD-A22F-B6A32611260B}" type="slidenum">
              <a:rPr lang="de-DE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06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050A29-8000-466E-A421-8C898B141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71FC61-A176-43B2-B95F-161C647C8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37579"/>
            <a:ext cx="12193492" cy="33204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A32FEF1-A8A8-0843-54EB-A1A7B0C98F0C}"/>
              </a:ext>
            </a:extLst>
          </p:cNvPr>
          <p:cNvSpPr txBox="1"/>
          <p:nvPr/>
        </p:nvSpPr>
        <p:spPr>
          <a:xfrm>
            <a:off x="3592469" y="5671479"/>
            <a:ext cx="2655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Lato" panose="020F0502020204030203" pitchFamily="34" charset="0"/>
              </a:rPr>
              <a:t>Telefon: 0711 / 1645-800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E93DFD-1690-65ED-5BCE-AFA9ADD16BF5}"/>
              </a:ext>
            </a:extLst>
          </p:cNvPr>
          <p:cNvSpPr txBox="1"/>
          <p:nvPr/>
        </p:nvSpPr>
        <p:spPr>
          <a:xfrm>
            <a:off x="2639005" y="6071629"/>
            <a:ext cx="436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Lato" panose="020F0502020204030203" pitchFamily="34" charset="0"/>
              </a:rPr>
              <a:t>Bürgschaftsbank Baden-Württemberg GmbH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5064F8-FB0B-A8C4-CFD0-1B44B85EF9CB}"/>
              </a:ext>
            </a:extLst>
          </p:cNvPr>
          <p:cNvSpPr txBox="1"/>
          <p:nvPr/>
        </p:nvSpPr>
        <p:spPr>
          <a:xfrm>
            <a:off x="1653013" y="6506160"/>
            <a:ext cx="719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Lato" panose="020F0502020204030203" pitchFamily="34" charset="0"/>
              </a:rPr>
              <a:t>MBG Mittelständische Beteiligungsgesellschaft Baden-Württemberg GmbH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505FD4-15EE-D930-0439-299EEF3ECD16}"/>
              </a:ext>
            </a:extLst>
          </p:cNvPr>
          <p:cNvSpPr txBox="1"/>
          <p:nvPr/>
        </p:nvSpPr>
        <p:spPr>
          <a:xfrm>
            <a:off x="9639501" y="6071629"/>
            <a:ext cx="2655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Lato" panose="020F0502020204030203" pitchFamily="34" charset="0"/>
              </a:rPr>
              <a:t>www.buergschaftsbank.de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A5758F-7FB3-3226-AD01-724F0F7CEB04}"/>
              </a:ext>
            </a:extLst>
          </p:cNvPr>
          <p:cNvSpPr txBox="1"/>
          <p:nvPr/>
        </p:nvSpPr>
        <p:spPr>
          <a:xfrm>
            <a:off x="10834510" y="6506160"/>
            <a:ext cx="1460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Lato" panose="020F0502020204030203" pitchFamily="34" charset="0"/>
              </a:rPr>
              <a:t>www.mbg.de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AD515B-2114-0C0F-E81E-0A24A9372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8514" y="799077"/>
            <a:ext cx="3077636" cy="84801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25E2F8-3DEE-F005-19AA-E5090F6F8A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69" y="2548681"/>
            <a:ext cx="2008780" cy="94090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449C428-414A-5604-8F0D-DDC7ECFAE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497" y="681245"/>
            <a:ext cx="2025844" cy="9409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62E1337-458B-E514-BE9D-CCAD9CC7E4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497" y="2841882"/>
            <a:ext cx="2273516" cy="570281"/>
          </a:xfrm>
          <a:prstGeom prst="rect">
            <a:avLst/>
          </a:prstGeom>
        </p:spPr>
      </p:pic>
      <p:sp>
        <p:nvSpPr>
          <p:cNvPr id="16" name="Zierrahmen 15">
            <a:extLst>
              <a:ext uri="{FF2B5EF4-FFF2-40B4-BE49-F238E27FC236}">
                <a16:creationId xmlns:a16="http://schemas.microsoft.com/office/drawing/2014/main" id="{841B5EC3-7D13-F676-20C7-CA2BB4CCF964}"/>
              </a:ext>
            </a:extLst>
          </p:cNvPr>
          <p:cNvSpPr/>
          <p:nvPr/>
        </p:nvSpPr>
        <p:spPr>
          <a:xfrm>
            <a:off x="4294909" y="1134912"/>
            <a:ext cx="2913892" cy="1896134"/>
          </a:xfrm>
          <a:prstGeom prst="plaqu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2D8B53"/>
                </a:solidFill>
              </a:rPr>
              <a:t>„Erfolg braucht Verbündete!“ </a:t>
            </a:r>
          </a:p>
        </p:txBody>
      </p:sp>
    </p:spTree>
    <p:extLst>
      <p:ext uri="{BB962C8B-B14F-4D97-AF65-F5344CB8AC3E}">
        <p14:creationId xmlns:p14="http://schemas.microsoft.com/office/powerpoint/2010/main" val="60578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103CA2-0559-4263-8157-262FC8545A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Kriterien der Unterstützung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A53490-A456-4D08-A96D-947298604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A84C-F874-45FD-A22F-B6A32611260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2B2B7E-3B25-4FD7-8F1F-BB54DE9A0FDB}"/>
              </a:ext>
            </a:extLst>
          </p:cNvPr>
          <p:cNvSpPr txBox="1"/>
          <p:nvPr/>
        </p:nvSpPr>
        <p:spPr>
          <a:xfrm>
            <a:off x="8525145" y="2706733"/>
            <a:ext cx="35006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marR="0" lvl="0" indent="-28575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Ersatz fehlender Sicherheiten – aber nicht fehlender Rentabilität!</a:t>
            </a:r>
          </a:p>
          <a:p>
            <a:pPr marL="285750" marR="0" lvl="0" indent="-28575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  <a:p>
            <a:pPr marL="285750" marR="0" lvl="0" indent="-28575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Auch bei geringer EK-Ausstattung</a:t>
            </a:r>
          </a:p>
          <a:p>
            <a:pPr marL="285750" marR="0" lvl="0" indent="-28575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285750" marR="0" lvl="0" indent="-28575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i.d.R. persönliche Haftung</a:t>
            </a:r>
          </a:p>
          <a:p>
            <a:pPr marR="0" lvl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Einhaltung EU-Beihilferecht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CFF394-59A5-4356-BDE5-34D29972EA6F}"/>
              </a:ext>
            </a:extLst>
          </p:cNvPr>
          <p:cNvSpPr txBox="1"/>
          <p:nvPr/>
        </p:nvSpPr>
        <p:spPr>
          <a:xfrm>
            <a:off x="740783" y="2539598"/>
            <a:ext cx="2411442" cy="5846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Betriebswirtschaftlich sinnvolle Vorhaben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E55C48D-B96D-473F-8630-7606DB954045}"/>
              </a:ext>
            </a:extLst>
          </p:cNvPr>
          <p:cNvSpPr txBox="1"/>
          <p:nvPr/>
        </p:nvSpPr>
        <p:spPr>
          <a:xfrm>
            <a:off x="740782" y="1586221"/>
            <a:ext cx="10740018" cy="5230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Die Bürgschaftsbank bzw. MBG sind Finanzierungspartner für 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6E623C-EB3C-419B-8C8F-2DA968D2200F}"/>
              </a:ext>
            </a:extLst>
          </p:cNvPr>
          <p:cNvSpPr txBox="1"/>
          <p:nvPr/>
        </p:nvSpPr>
        <p:spPr>
          <a:xfrm>
            <a:off x="2751866" y="4480880"/>
            <a:ext cx="2411442" cy="5846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mit realistischer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Planung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375E46-2C59-40E2-99DC-C7A9C1F4FBD8}"/>
              </a:ext>
            </a:extLst>
          </p:cNvPr>
          <p:cNvSpPr txBox="1"/>
          <p:nvPr/>
        </p:nvSpPr>
        <p:spPr>
          <a:xfrm>
            <a:off x="4663530" y="2538403"/>
            <a:ext cx="2411442" cy="5846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und überzeugendem Management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F772CA-9669-46F6-B4D0-D03431E115A2}"/>
              </a:ext>
            </a:extLst>
          </p:cNvPr>
          <p:cNvSpPr txBox="1"/>
          <p:nvPr/>
        </p:nvSpPr>
        <p:spPr>
          <a:xfrm>
            <a:off x="6453188" y="4357702"/>
            <a:ext cx="24114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unabhängig von Sicherheiten oder Eigenkapital </a:t>
            </a:r>
          </a:p>
        </p:txBody>
      </p:sp>
      <p:cxnSp>
        <p:nvCxnSpPr>
          <p:cNvPr id="11" name="Gerade Verbindung 25">
            <a:extLst>
              <a:ext uri="{FF2B5EF4-FFF2-40B4-BE49-F238E27FC236}">
                <a16:creationId xmlns:a16="http://schemas.microsoft.com/office/drawing/2014/main" id="{71D24DD7-4F8B-40AD-8D92-BD80B8774E85}"/>
              </a:ext>
            </a:extLst>
          </p:cNvPr>
          <p:cNvCxnSpPr>
            <a:stCxn id="13" idx="6"/>
            <a:endCxn id="22" idx="2"/>
          </p:cNvCxnSpPr>
          <p:nvPr/>
        </p:nvCxnSpPr>
        <p:spPr>
          <a:xfrm>
            <a:off x="1994722" y="3847730"/>
            <a:ext cx="4835525" cy="0"/>
          </a:xfrm>
          <a:prstGeom prst="line">
            <a:avLst/>
          </a:prstGeom>
          <a:ln w="3175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343129-A577-4DFA-ACA8-7FFF79500033}"/>
              </a:ext>
            </a:extLst>
          </p:cNvPr>
          <p:cNvGrpSpPr>
            <a:grpSpLocks noChangeAspect="1"/>
          </p:cNvGrpSpPr>
          <p:nvPr/>
        </p:nvGrpSpPr>
        <p:grpSpPr>
          <a:xfrm>
            <a:off x="1095256" y="3397834"/>
            <a:ext cx="899467" cy="899792"/>
            <a:chOff x="251520" y="123478"/>
            <a:chExt cx="1383159" cy="138315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964AC0E-4786-4E62-A935-491821DEAF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520" y="123478"/>
              <a:ext cx="1383159" cy="13831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2E09B3D-C9D8-4659-B083-8EF793C377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734" y="431224"/>
              <a:ext cx="1058819" cy="767665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094B29-AB13-4BAA-A739-4319245C51A5}"/>
              </a:ext>
            </a:extLst>
          </p:cNvPr>
          <p:cNvGrpSpPr>
            <a:grpSpLocks noChangeAspect="1"/>
          </p:cNvGrpSpPr>
          <p:nvPr/>
        </p:nvGrpSpPr>
        <p:grpSpPr>
          <a:xfrm>
            <a:off x="4918583" y="3397834"/>
            <a:ext cx="899467" cy="899792"/>
            <a:chOff x="3537582" y="3306377"/>
            <a:chExt cx="1383159" cy="138315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FD75968-7E42-413A-B1E6-A12818BBB7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537582" y="3306377"/>
              <a:ext cx="1383159" cy="13831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9932DD2-F544-44F0-B20C-3D4BD1D228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617" y="3587392"/>
              <a:ext cx="625592" cy="82113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209DF7D-28DC-4B18-8EA0-79296A95115C}"/>
              </a:ext>
            </a:extLst>
          </p:cNvPr>
          <p:cNvGrpSpPr>
            <a:grpSpLocks noChangeAspect="1"/>
          </p:cNvGrpSpPr>
          <p:nvPr/>
        </p:nvGrpSpPr>
        <p:grpSpPr>
          <a:xfrm>
            <a:off x="3006919" y="3397834"/>
            <a:ext cx="899467" cy="899792"/>
            <a:chOff x="342739" y="2019313"/>
            <a:chExt cx="700763" cy="700763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CE6B264-DD34-48E3-8328-4328CFF07B6A}"/>
                </a:ext>
              </a:extLst>
            </p:cNvPr>
            <p:cNvSpPr/>
            <p:nvPr/>
          </p:nvSpPr>
          <p:spPr>
            <a:xfrm>
              <a:off x="342739" y="2019313"/>
              <a:ext cx="700763" cy="7007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797A27-DEA1-4953-8B5C-1B15B77B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45" y="2137899"/>
              <a:ext cx="474350" cy="474350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EE69514-4012-4844-8F8B-FF873EE55EE2}"/>
              </a:ext>
            </a:extLst>
          </p:cNvPr>
          <p:cNvGrpSpPr>
            <a:grpSpLocks noChangeAspect="1"/>
          </p:cNvGrpSpPr>
          <p:nvPr/>
        </p:nvGrpSpPr>
        <p:grpSpPr>
          <a:xfrm>
            <a:off x="6830247" y="3397834"/>
            <a:ext cx="899467" cy="899792"/>
            <a:chOff x="3745863" y="2028032"/>
            <a:chExt cx="700763" cy="700763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6C72D8D-6595-4A98-958B-75DD64C261C8}"/>
                </a:ext>
              </a:extLst>
            </p:cNvPr>
            <p:cNvSpPr/>
            <p:nvPr/>
          </p:nvSpPr>
          <p:spPr>
            <a:xfrm>
              <a:off x="3745863" y="2028032"/>
              <a:ext cx="700763" cy="7007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3" name="Titel 1">
              <a:extLst>
                <a:ext uri="{FF2B5EF4-FFF2-40B4-BE49-F238E27FC236}">
                  <a16:creationId xmlns:a16="http://schemas.microsoft.com/office/drawing/2014/main" id="{1CDBA69D-DBC7-4354-AE20-A1EB02F76AF9}"/>
                </a:ext>
              </a:extLst>
            </p:cNvPr>
            <p:cNvSpPr txBox="1">
              <a:spLocks/>
            </p:cNvSpPr>
            <p:nvPr/>
          </p:nvSpPr>
          <p:spPr>
            <a:xfrm>
              <a:off x="3768724" y="2060573"/>
              <a:ext cx="619126" cy="66822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399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Lato" panose="020F0502020204030203" pitchFamily="34" charset="0"/>
                  <a:ea typeface="+mj-ea"/>
                  <a:cs typeface="+mj-cs"/>
                </a:rPr>
                <a:t>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8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D6FB24-F8E5-4856-BE39-299C38C1E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Lato" panose="020F0502020204030203" pitchFamily="34" charset="0"/>
              </a:rPr>
              <a:t>Förderung unabhängig von Branche und Unternehmensphase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0BBEF8-BD1B-456E-8394-1F35FBCED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A84C-F874-45FD-A22F-B6A32611260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5D10D58-1892-4932-886C-CE76A01D0469}"/>
              </a:ext>
            </a:extLst>
          </p:cNvPr>
          <p:cNvSpPr/>
          <p:nvPr/>
        </p:nvSpPr>
        <p:spPr>
          <a:xfrm>
            <a:off x="451270" y="2387115"/>
            <a:ext cx="6944093" cy="7141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21889" tIns="60944" rIns="121889" bIns="60944" rtlCol="0" anchor="ctr"/>
          <a:lstStyle/>
          <a:p>
            <a:pPr marL="0" marR="0" lvl="0" indent="0" algn="ctr" defTabSz="609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057D4D1-97A8-4A40-840C-9BD0A0A7605F}"/>
              </a:ext>
            </a:extLst>
          </p:cNvPr>
          <p:cNvSpPr txBox="1"/>
          <p:nvPr/>
        </p:nvSpPr>
        <p:spPr>
          <a:xfrm>
            <a:off x="4150991" y="2514796"/>
            <a:ext cx="388843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Unternehmensnachfolge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35D82E1-A5A7-404E-8B5C-072BF88BC212}"/>
              </a:ext>
            </a:extLst>
          </p:cNvPr>
          <p:cNvSpPr txBox="1"/>
          <p:nvPr/>
        </p:nvSpPr>
        <p:spPr>
          <a:xfrm>
            <a:off x="8219285" y="2495520"/>
            <a:ext cx="38880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Etablierte Unternehmen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98FE05C-E91C-4E3C-8086-1B80192920EB}"/>
              </a:ext>
            </a:extLst>
          </p:cNvPr>
          <p:cNvSpPr txBox="1"/>
          <p:nvPr/>
        </p:nvSpPr>
        <p:spPr>
          <a:xfrm>
            <a:off x="4223185" y="3000355"/>
            <a:ext cx="3888000" cy="22672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Asset-Deals,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Share-Deals, MBO, MBI (Komplett-/Teilübernehmen) 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Verwendung: Kaufpreise, Geschäftsanteile,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Firmenwert, Ablösung Gesellschafter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Entfall bisherige Besicherung (Familieninterne Nachfolge)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0C1097C-120F-47D9-9FC0-09DB014D4B20}"/>
              </a:ext>
            </a:extLst>
          </p:cNvPr>
          <p:cNvSpPr txBox="1"/>
          <p:nvPr/>
        </p:nvSpPr>
        <p:spPr>
          <a:xfrm>
            <a:off x="8304000" y="2965768"/>
            <a:ext cx="3888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Betriebserweiterungen / -verlagerungen sowie Anpassung des Geschäftsmodells 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Modernisierung, Rationalisierung,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Entwicklungskosten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Betriebsgerechte Nachfinanzierung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Kosten Markterschließung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Betriebsmittelfinanzierung / Sortiments-erweiterung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Auftragsvorfinanzierung / Einkaufslinien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Avale / Gewährleistungen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859B3E2-03E2-4B54-8D1F-CB3250D735B2}"/>
              </a:ext>
            </a:extLst>
          </p:cNvPr>
          <p:cNvGrpSpPr>
            <a:grpSpLocks noChangeAspect="1"/>
          </p:cNvGrpSpPr>
          <p:nvPr/>
        </p:nvGrpSpPr>
        <p:grpSpPr>
          <a:xfrm>
            <a:off x="1390651" y="1744533"/>
            <a:ext cx="719739" cy="720000"/>
            <a:chOff x="251520" y="123478"/>
            <a:chExt cx="1383159" cy="1383159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8D3F8281-D9C3-4B00-AA07-CE26DC1CC32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520" y="123478"/>
              <a:ext cx="1383159" cy="1383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39BB125-3355-4876-A411-E012F3D817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734" y="431224"/>
              <a:ext cx="1058819" cy="767665"/>
            </a:xfrm>
            <a:prstGeom prst="rect">
              <a:avLst/>
            </a:prstGeom>
          </p:spPr>
        </p:pic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18C6F5ED-7474-4347-ADD2-B1B2DB843195}"/>
              </a:ext>
            </a:extLst>
          </p:cNvPr>
          <p:cNvSpPr txBox="1"/>
          <p:nvPr/>
        </p:nvSpPr>
        <p:spPr>
          <a:xfrm>
            <a:off x="0" y="2514796"/>
            <a:ext cx="38880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Existenzgründung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8098DCA-4D94-4616-8E50-C75F4E90F4AE}"/>
              </a:ext>
            </a:extLst>
          </p:cNvPr>
          <p:cNvSpPr txBox="1"/>
          <p:nvPr/>
        </p:nvSpPr>
        <p:spPr>
          <a:xfrm>
            <a:off x="587375" y="3026272"/>
            <a:ext cx="3888000" cy="15286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Neugründungen, Franchise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Kompletter Investitions- und Betriebsmittelbedarf</a:t>
            </a:r>
          </a:p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Entwicklungs-/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Markterschließungskosten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1E3C3F6-79AD-44B4-8A07-797743A8195E}"/>
              </a:ext>
            </a:extLst>
          </p:cNvPr>
          <p:cNvGrpSpPr>
            <a:grpSpLocks noChangeAspect="1"/>
          </p:cNvGrpSpPr>
          <p:nvPr/>
        </p:nvGrpSpPr>
        <p:grpSpPr>
          <a:xfrm>
            <a:off x="9714305" y="1794796"/>
            <a:ext cx="719739" cy="720000"/>
            <a:chOff x="342739" y="2019313"/>
            <a:chExt cx="700763" cy="700763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C8BCB363-485C-42B8-84C0-EC4F49F5A3B1}"/>
                </a:ext>
              </a:extLst>
            </p:cNvPr>
            <p:cNvSpPr/>
            <p:nvPr/>
          </p:nvSpPr>
          <p:spPr>
            <a:xfrm>
              <a:off x="342739" y="2019313"/>
              <a:ext cx="700763" cy="700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3B1EF2C-E742-4DB9-BA6B-4D34E465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45" y="2137899"/>
              <a:ext cx="474350" cy="47435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3B09EE0-32EF-4AE2-B919-1A6613AF5964}"/>
              </a:ext>
            </a:extLst>
          </p:cNvPr>
          <p:cNvGrpSpPr>
            <a:grpSpLocks noChangeAspect="1"/>
          </p:cNvGrpSpPr>
          <p:nvPr/>
        </p:nvGrpSpPr>
        <p:grpSpPr>
          <a:xfrm>
            <a:off x="5559665" y="1775520"/>
            <a:ext cx="719739" cy="720000"/>
            <a:chOff x="3745863" y="2028032"/>
            <a:chExt cx="700763" cy="700763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4029B15-7FED-4A4B-9BB1-D85774153F8F}"/>
                </a:ext>
              </a:extLst>
            </p:cNvPr>
            <p:cNvSpPr/>
            <p:nvPr/>
          </p:nvSpPr>
          <p:spPr>
            <a:xfrm>
              <a:off x="3745863" y="2028032"/>
              <a:ext cx="700763" cy="7007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9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Titel 1">
              <a:extLst>
                <a:ext uri="{FF2B5EF4-FFF2-40B4-BE49-F238E27FC236}">
                  <a16:creationId xmlns:a16="http://schemas.microsoft.com/office/drawing/2014/main" id="{45E954DE-5C80-480B-8EB3-B06473B3876D}"/>
                </a:ext>
              </a:extLst>
            </p:cNvPr>
            <p:cNvSpPr txBox="1">
              <a:spLocks/>
            </p:cNvSpPr>
            <p:nvPr/>
          </p:nvSpPr>
          <p:spPr>
            <a:xfrm>
              <a:off x="3768724" y="2060573"/>
              <a:ext cx="619126" cy="66822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" panose="020F0502020204030203" pitchFamily="34" charset="0"/>
                  <a:ea typeface="+mj-ea"/>
                  <a:cs typeface="+mj-cs"/>
                </a:rPr>
                <a:t>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50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258E5E-5333-1A57-2718-178AE7C11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800" dirty="0">
                <a:latin typeface="Lato" panose="020F0502020204030203" pitchFamily="34" charset="0"/>
              </a:rPr>
              <a:t>Geschäftsentwicklung 2023</a:t>
            </a:r>
            <a:endParaRPr lang="de-DE" dirty="0"/>
          </a:p>
        </p:txBody>
      </p:sp>
      <p:graphicFrame>
        <p:nvGraphicFramePr>
          <p:cNvPr id="18" name="Inhaltsplatzhalter 17">
            <a:extLst>
              <a:ext uri="{FF2B5EF4-FFF2-40B4-BE49-F238E27FC236}">
                <a16:creationId xmlns:a16="http://schemas.microsoft.com/office/drawing/2014/main" id="{E4EE19A7-FE87-4523-A25C-1E75BE4A3F7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07594966"/>
              </p:ext>
            </p:extLst>
          </p:nvPr>
        </p:nvGraphicFramePr>
        <p:xfrm>
          <a:off x="1588" y="1546225"/>
          <a:ext cx="12190414" cy="473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207">
                  <a:extLst>
                    <a:ext uri="{9D8B030D-6E8A-4147-A177-3AD203B41FA5}">
                      <a16:colId xmlns:a16="http://schemas.microsoft.com/office/drawing/2014/main" val="1869741667"/>
                    </a:ext>
                  </a:extLst>
                </a:gridCol>
                <a:gridCol w="6095207">
                  <a:extLst>
                    <a:ext uri="{9D8B030D-6E8A-4147-A177-3AD203B41FA5}">
                      <a16:colId xmlns:a16="http://schemas.microsoft.com/office/drawing/2014/main" val="2312395712"/>
                    </a:ext>
                  </a:extLst>
                </a:gridCol>
              </a:tblGrid>
              <a:tr h="1320782">
                <a:tc>
                  <a:txBody>
                    <a:bodyPr/>
                    <a:lstStyle/>
                    <a:p>
                      <a:pPr algn="ctr"/>
                      <a:r>
                        <a:rPr lang="de-DE" sz="2800" b="0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j-ea"/>
                          <a:cs typeface="+mj-cs"/>
                        </a:rPr>
                        <a:t>Bürgschaftsbank </a:t>
                      </a:r>
                      <a:br>
                        <a:rPr lang="de-DE" sz="3200" b="0" dirty="0">
                          <a:solidFill>
                            <a:srgbClr val="575757"/>
                          </a:solidFill>
                          <a:latin typeface="Lato" panose="020F0502020204030203" pitchFamily="34" charset="0"/>
                        </a:rPr>
                      </a:br>
                      <a:r>
                        <a:rPr lang="de-DE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 panose="020F0502020204030203" pitchFamily="34" charset="0"/>
                          <a:ea typeface="+mj-ea"/>
                          <a:cs typeface="+mj-cs"/>
                        </a:rPr>
                        <a:t>Bürgschaften und Garantien</a:t>
                      </a:r>
                    </a:p>
                  </a:txBody>
                  <a:tcPr marL="121904" marR="121904" marT="60974" marB="609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kern="1200" dirty="0">
                          <a:solidFill>
                            <a:srgbClr val="C09537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MBG </a:t>
                      </a:r>
                      <a:br>
                        <a:rPr lang="de-DE" sz="3200" b="0" dirty="0">
                          <a:solidFill>
                            <a:srgbClr val="575757"/>
                          </a:solidFill>
                          <a:latin typeface="Lato" panose="020F0502020204030203" pitchFamily="34" charset="0"/>
                        </a:rPr>
                      </a:br>
                      <a:r>
                        <a:rPr lang="de-DE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Stille und offene Beteiligungen</a:t>
                      </a:r>
                    </a:p>
                  </a:txBody>
                  <a:tcPr marL="121904" marR="121904" marT="60974" marB="609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948793"/>
                  </a:ext>
                </a:extLst>
              </a:tr>
              <a:tr h="853638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rund</a:t>
                      </a:r>
                      <a:r>
                        <a:rPr lang="de-DE" sz="1900" b="0" dirty="0">
                          <a:solidFill>
                            <a:srgbClr val="575757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de-DE" sz="2800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15.000 </a:t>
                      </a:r>
                      <a:r>
                        <a:rPr lang="de-DE" sz="1200" b="1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(Handel 2.400)</a:t>
                      </a:r>
                      <a:br>
                        <a:rPr lang="de-DE" sz="1200" b="1" dirty="0">
                          <a:solidFill>
                            <a:srgbClr val="575757"/>
                          </a:solidFill>
                          <a:latin typeface="Lato" panose="020F0502020204030203" pitchFamily="34" charset="0"/>
                        </a:rPr>
                      </a:br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Kunden in Baden-Württemberg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über </a:t>
                      </a:r>
                      <a:r>
                        <a:rPr lang="de-DE" sz="2800" kern="1200" dirty="0">
                          <a:solidFill>
                            <a:srgbClr val="C09537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900 Kunden </a:t>
                      </a:r>
                    </a:p>
                    <a:p>
                      <a:pPr algn="ctr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Kunden/ Beteiligungen unter Management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728216"/>
                  </a:ext>
                </a:extLst>
              </a:tr>
              <a:tr h="853638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rund </a:t>
                      </a:r>
                      <a:r>
                        <a:rPr lang="de-DE" sz="2800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3,2 Mrd. € </a:t>
                      </a:r>
                      <a:r>
                        <a:rPr lang="de-DE" sz="1200" b="1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(Handel: 500 Mio. €)</a:t>
                      </a:r>
                      <a:br>
                        <a:rPr lang="de-DE" sz="1200" kern="1200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</a:br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Kredit- und Beteiligungsvolumen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über. </a:t>
                      </a:r>
                      <a:r>
                        <a:rPr lang="de-DE" sz="2800" kern="1200" dirty="0">
                          <a:solidFill>
                            <a:srgbClr val="C09537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260 Mio. €</a:t>
                      </a:r>
                    </a:p>
                    <a:p>
                      <a:pPr algn="ctr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Beteiligungsvolumen unter Management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601368"/>
                  </a:ext>
                </a:extLst>
              </a:tr>
              <a:tr h="853638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über </a:t>
                      </a:r>
                      <a:r>
                        <a:rPr lang="de-DE" sz="2800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1.870 </a:t>
                      </a:r>
                      <a:r>
                        <a:rPr lang="de-DE" sz="1200" b="1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(Handel rd. 300)</a:t>
                      </a:r>
                      <a:br>
                        <a:rPr lang="de-DE" sz="1200" b="1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</a:br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neue Projekte im Geschäftsjahr 2023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800" kern="1200" dirty="0">
                          <a:solidFill>
                            <a:srgbClr val="C09537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97</a:t>
                      </a:r>
                      <a:br>
                        <a:rPr lang="de-DE" sz="1900" b="0" dirty="0">
                          <a:solidFill>
                            <a:srgbClr val="575757"/>
                          </a:solidFill>
                          <a:latin typeface="Lato" panose="020F0502020204030203" pitchFamily="34" charset="0"/>
                        </a:rPr>
                      </a:br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Neuzusagen im Geschäftsjahr 2023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28198"/>
                  </a:ext>
                </a:extLst>
              </a:tr>
              <a:tr h="8536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rd. </a:t>
                      </a:r>
                      <a:r>
                        <a:rPr lang="de-DE" sz="2800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588 Mio. € </a:t>
                      </a:r>
                      <a:r>
                        <a:rPr lang="de-DE" sz="1200" b="1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(Handel 115 Mio. €)</a:t>
                      </a:r>
                      <a:br>
                        <a:rPr lang="de-DE" sz="1200" b="1" kern="120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</a:br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Kredit- und Beteiligungsvolumen in 2023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rd. </a:t>
                      </a:r>
                      <a:r>
                        <a:rPr lang="de-DE" sz="2800" kern="1200" dirty="0">
                          <a:solidFill>
                            <a:srgbClr val="C09537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25,0Mio. € </a:t>
                      </a:r>
                      <a:br>
                        <a:rPr lang="de-DE" sz="3200" b="0" dirty="0">
                          <a:solidFill>
                            <a:srgbClr val="44546A"/>
                          </a:solidFill>
                          <a:latin typeface="Lato" panose="020F0502020204030203" pitchFamily="34" charset="0"/>
                        </a:rPr>
                      </a:br>
                      <a:r>
                        <a:rPr lang="de-DE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Beteiligungsvolumen in 2023</a:t>
                      </a:r>
                    </a:p>
                  </a:txBody>
                  <a:tcPr marL="121904" marR="121904" marT="60974" marB="6097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408596"/>
                  </a:ext>
                </a:extLst>
              </a:tr>
            </a:tbl>
          </a:graphicData>
        </a:graphic>
      </p:graphicFrame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82A4309A-1757-432E-9D4B-56E8C7CD44C9}"/>
              </a:ext>
            </a:extLst>
          </p:cNvPr>
          <p:cNvSpPr txBox="1">
            <a:spLocks/>
          </p:cNvSpPr>
          <p:nvPr/>
        </p:nvSpPr>
        <p:spPr>
          <a:xfrm>
            <a:off x="11233030" y="6310312"/>
            <a:ext cx="958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1588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FB8D0-941B-4C97-A8AC-24A66843815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7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6F47E1D-9915-24C7-5184-B19ED672D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44331"/>
            <a:ext cx="5775974" cy="4697019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B29E4CE-25F6-4B57-9442-999DAC819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Bürgschaftsbank 2023:  Abgesichertes Kredit- &amp; Beteiligungsvolumen mit leicht rückläufigem Niveau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110DDF-BD4A-4D2C-9ED0-DDC313646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AB3941-62E0-CA1F-19C1-E54A30492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4"/>
          <a:stretch/>
        </p:blipFill>
        <p:spPr>
          <a:xfrm>
            <a:off x="223775" y="1427164"/>
            <a:ext cx="6164993" cy="50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3A2D83-0C93-4DD8-8D94-9AE63FA2F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6" y="395319"/>
            <a:ext cx="10388455" cy="669806"/>
          </a:xfrm>
        </p:spPr>
        <p:txBody>
          <a:bodyPr/>
          <a:lstStyle/>
          <a:p>
            <a:r>
              <a:rPr lang="de-DE" dirty="0"/>
              <a:t>Zusagen nach Wirtschaftszweigen per 30.06.2024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4F5742-94BF-4A8B-8B64-F07308EFA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graphicFrame>
        <p:nvGraphicFramePr>
          <p:cNvPr id="2" name="Tabelle 6">
            <a:extLst>
              <a:ext uri="{FF2B5EF4-FFF2-40B4-BE49-F238E27FC236}">
                <a16:creationId xmlns:a16="http://schemas.microsoft.com/office/drawing/2014/main" id="{B7A4AB68-CEAE-49D1-E055-79E779B5F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85663"/>
              </p:ext>
            </p:extLst>
          </p:nvPr>
        </p:nvGraphicFramePr>
        <p:xfrm>
          <a:off x="822036" y="1222650"/>
          <a:ext cx="10280796" cy="375002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11209">
                  <a:extLst>
                    <a:ext uri="{9D8B030D-6E8A-4147-A177-3AD203B41FA5}">
                      <a16:colId xmlns:a16="http://schemas.microsoft.com/office/drawing/2014/main" val="4144930864"/>
                    </a:ext>
                  </a:extLst>
                </a:gridCol>
                <a:gridCol w="1236997">
                  <a:extLst>
                    <a:ext uri="{9D8B030D-6E8A-4147-A177-3AD203B41FA5}">
                      <a16:colId xmlns:a16="http://schemas.microsoft.com/office/drawing/2014/main" val="1539692256"/>
                    </a:ext>
                  </a:extLst>
                </a:gridCol>
                <a:gridCol w="1466518">
                  <a:extLst>
                    <a:ext uri="{9D8B030D-6E8A-4147-A177-3AD203B41FA5}">
                      <a16:colId xmlns:a16="http://schemas.microsoft.com/office/drawing/2014/main" val="197720923"/>
                    </a:ext>
                  </a:extLst>
                </a:gridCol>
                <a:gridCol w="1466518">
                  <a:extLst>
                    <a:ext uri="{9D8B030D-6E8A-4147-A177-3AD203B41FA5}">
                      <a16:colId xmlns:a16="http://schemas.microsoft.com/office/drawing/2014/main" val="2728108632"/>
                    </a:ext>
                  </a:extLst>
                </a:gridCol>
                <a:gridCol w="1466518">
                  <a:extLst>
                    <a:ext uri="{9D8B030D-6E8A-4147-A177-3AD203B41FA5}">
                      <a16:colId xmlns:a16="http://schemas.microsoft.com/office/drawing/2014/main" val="3381756832"/>
                    </a:ext>
                  </a:extLst>
                </a:gridCol>
                <a:gridCol w="1466518">
                  <a:extLst>
                    <a:ext uri="{9D8B030D-6E8A-4147-A177-3AD203B41FA5}">
                      <a16:colId xmlns:a16="http://schemas.microsoft.com/office/drawing/2014/main" val="2010892263"/>
                    </a:ext>
                  </a:extLst>
                </a:gridCol>
                <a:gridCol w="1466518">
                  <a:extLst>
                    <a:ext uri="{9D8B030D-6E8A-4147-A177-3AD203B41FA5}">
                      <a16:colId xmlns:a16="http://schemas.microsoft.com/office/drawing/2014/main" val="3125284818"/>
                    </a:ext>
                  </a:extLst>
                </a:gridCol>
              </a:tblGrid>
              <a:tr h="336821"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kern="1200" dirty="0">
                          <a:solidFill>
                            <a:srgbClr val="4F81BD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kern="1200" dirty="0">
                          <a:effectLst/>
                          <a:latin typeface="Lato" panose="020F0502020204030203" pitchFamily="34" charset="0"/>
                          <a:ea typeface="+mn-ea"/>
                          <a:cs typeface="Segoe UI" panose="020B0502040204020203" pitchFamily="34" charset="0"/>
                        </a:rPr>
                        <a:t>Finanzierungsvolumen in T€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kern="1200" dirty="0">
                          <a:effectLst/>
                          <a:latin typeface="Lato" panose="020F0502020204030203" pitchFamily="34" charset="0"/>
                          <a:ea typeface="+mn-ea"/>
                          <a:cs typeface="Segoe UI" panose="020B0502040204020203" pitchFamily="34" charset="0"/>
                        </a:rPr>
                        <a:t>Anzahl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659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kern="1200" dirty="0">
                          <a:effectLst/>
                          <a:latin typeface="Lato" panose="020F0502020204030203" pitchFamily="34" charset="0"/>
                        </a:rPr>
                        <a:t>Genehmigungen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06/24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06/23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kern="1200" dirty="0" err="1">
                          <a:effectLst/>
                          <a:latin typeface="Lato" panose="020F0502020204030203" pitchFamily="34" charset="0"/>
                        </a:rPr>
                        <a:t>Veränd</a:t>
                      </a:r>
                      <a:r>
                        <a:rPr lang="de-DE" sz="1600" b="1" kern="1200" dirty="0">
                          <a:effectLst/>
                          <a:latin typeface="Lato" panose="020F0502020204030203" pitchFamily="34" charset="0"/>
                        </a:rPr>
                        <a:t>. </a:t>
                      </a:r>
                      <a:br>
                        <a:rPr lang="de-DE" sz="1600" b="1" kern="1200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de-DE" sz="1600" b="1" kern="1200" dirty="0">
                          <a:effectLst/>
                          <a:latin typeface="Lato" panose="020F0502020204030203" pitchFamily="34" charset="0"/>
                        </a:rPr>
                        <a:t>Vorjahr in%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06/24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06/23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kern="1200" dirty="0" err="1">
                          <a:effectLst/>
                          <a:latin typeface="Lato" panose="020F0502020204030203" pitchFamily="34" charset="0"/>
                        </a:rPr>
                        <a:t>Veränd</a:t>
                      </a:r>
                      <a:r>
                        <a:rPr lang="de-DE" sz="1600" b="1" kern="1200" dirty="0">
                          <a:effectLst/>
                          <a:latin typeface="Lato" panose="020F0502020204030203" pitchFamily="34" charset="0"/>
                        </a:rPr>
                        <a:t>. </a:t>
                      </a:r>
                      <a:br>
                        <a:rPr lang="de-DE" sz="1600" b="1" kern="1200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de-DE" sz="1600" b="1" kern="1200" dirty="0">
                          <a:effectLst/>
                          <a:latin typeface="Lato" panose="020F0502020204030203" pitchFamily="34" charset="0"/>
                        </a:rPr>
                        <a:t>Vorjahr in%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822016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Handwerk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62.863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69.149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-9,1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276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325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-15,1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43089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effectLst/>
                          <a:latin typeface="Lato" panose="020F0502020204030203" pitchFamily="34" charset="0"/>
                        </a:rPr>
                        <a:t>Handel</a:t>
                      </a:r>
                      <a:endParaRPr lang="de-DE" sz="1600" b="1" i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effectLst/>
                          <a:latin typeface="Lato" panose="020F0502020204030203" pitchFamily="34" charset="0"/>
                        </a:rPr>
                        <a:t>37.424</a:t>
                      </a:r>
                      <a:endParaRPr lang="de-DE" sz="1600" b="1" i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effectLst/>
                          <a:latin typeface="Lato" panose="020F0502020204030203" pitchFamily="34" charset="0"/>
                        </a:rPr>
                        <a:t>57.524</a:t>
                      </a:r>
                      <a:endParaRPr lang="de-DE" sz="1600" b="1" i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-35,0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effectLst/>
                          <a:latin typeface="Lato" panose="020F0502020204030203" pitchFamily="34" charset="0"/>
                        </a:rPr>
                        <a:t>124</a:t>
                      </a:r>
                      <a:endParaRPr lang="de-DE" sz="1600" b="1" i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effectLst/>
                          <a:latin typeface="Lato" panose="020F0502020204030203" pitchFamily="34" charset="0"/>
                        </a:rPr>
                        <a:t>144</a:t>
                      </a:r>
                      <a:endParaRPr lang="de-DE" sz="1600" b="1" i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i="1" dirty="0">
                          <a:effectLst/>
                          <a:latin typeface="Lato" panose="020F0502020204030203" pitchFamily="34" charset="0"/>
                        </a:rPr>
                        <a:t>-13,9</a:t>
                      </a:r>
                      <a:endParaRPr lang="de-DE" sz="1600" b="1" i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6888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Gartenbau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2.790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2.867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13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12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8,3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20069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Freie Berufe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13.511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13.749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89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99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-10,1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68131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Industrie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53.930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50.918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71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73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2487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Verkehr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6.515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5.077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20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18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11,1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6823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Gastgewerbe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21.327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14.209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116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95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22,1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4956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>
                          <a:effectLst/>
                          <a:latin typeface="Lato" panose="020F0502020204030203" pitchFamily="34" charset="0"/>
                        </a:rPr>
                        <a:t>Dienstleistungen</a:t>
                      </a:r>
                      <a:endParaRPr lang="de-DE" sz="160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53.036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42.356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183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169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Lato" panose="020F0502020204030203" pitchFamily="34" charset="0"/>
                        </a:rPr>
                        <a:t>8,3</a:t>
                      </a:r>
                      <a:endParaRPr lang="de-DE" sz="1600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0580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Summe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251.356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255.849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  <a:ea typeface="+mn-ea"/>
                          <a:cs typeface="Times New Roman" panose="02020603050405020304" pitchFamily="18" charset="0"/>
                        </a:rPr>
                        <a:t>-1,8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921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968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Lato" panose="020F0502020204030203" pitchFamily="34" charset="0"/>
                        </a:rPr>
                        <a:t>-4,9</a:t>
                      </a:r>
                      <a:endParaRPr lang="de-DE" sz="1600" b="1" dirty="0">
                        <a:effectLst/>
                        <a:latin typeface="Lato" panose="020F050202020403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9189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9DDCDFC-382D-6F34-A511-B3E2364C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07273"/>
              </p:ext>
            </p:extLst>
          </p:nvPr>
        </p:nvGraphicFramePr>
        <p:xfrm>
          <a:off x="837206" y="5314901"/>
          <a:ext cx="9277349" cy="136053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79040">
                  <a:extLst>
                    <a:ext uri="{9D8B030D-6E8A-4147-A177-3AD203B41FA5}">
                      <a16:colId xmlns:a16="http://schemas.microsoft.com/office/drawing/2014/main" val="3203966033"/>
                    </a:ext>
                  </a:extLst>
                </a:gridCol>
                <a:gridCol w="883265">
                  <a:extLst>
                    <a:ext uri="{9D8B030D-6E8A-4147-A177-3AD203B41FA5}">
                      <a16:colId xmlns:a16="http://schemas.microsoft.com/office/drawing/2014/main" val="3440503306"/>
                    </a:ext>
                  </a:extLst>
                </a:gridCol>
                <a:gridCol w="1069174">
                  <a:extLst>
                    <a:ext uri="{9D8B030D-6E8A-4147-A177-3AD203B41FA5}">
                      <a16:colId xmlns:a16="http://schemas.microsoft.com/office/drawing/2014/main" val="3428414154"/>
                    </a:ext>
                  </a:extLst>
                </a:gridCol>
                <a:gridCol w="1069174">
                  <a:extLst>
                    <a:ext uri="{9D8B030D-6E8A-4147-A177-3AD203B41FA5}">
                      <a16:colId xmlns:a16="http://schemas.microsoft.com/office/drawing/2014/main" val="1128031868"/>
                    </a:ext>
                  </a:extLst>
                </a:gridCol>
                <a:gridCol w="1069174">
                  <a:extLst>
                    <a:ext uri="{9D8B030D-6E8A-4147-A177-3AD203B41FA5}">
                      <a16:colId xmlns:a16="http://schemas.microsoft.com/office/drawing/2014/main" val="1983855215"/>
                    </a:ext>
                  </a:extLst>
                </a:gridCol>
                <a:gridCol w="1069174">
                  <a:extLst>
                    <a:ext uri="{9D8B030D-6E8A-4147-A177-3AD203B41FA5}">
                      <a16:colId xmlns:a16="http://schemas.microsoft.com/office/drawing/2014/main" val="2534835480"/>
                    </a:ext>
                  </a:extLst>
                </a:gridCol>
                <a:gridCol w="1069174">
                  <a:extLst>
                    <a:ext uri="{9D8B030D-6E8A-4147-A177-3AD203B41FA5}">
                      <a16:colId xmlns:a16="http://schemas.microsoft.com/office/drawing/2014/main" val="2758895428"/>
                    </a:ext>
                  </a:extLst>
                </a:gridCol>
                <a:gridCol w="1069174">
                  <a:extLst>
                    <a:ext uri="{9D8B030D-6E8A-4147-A177-3AD203B41FA5}">
                      <a16:colId xmlns:a16="http://schemas.microsoft.com/office/drawing/2014/main" val="4132342680"/>
                    </a:ext>
                  </a:extLst>
                </a:gridCol>
              </a:tblGrid>
              <a:tr h="337677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Genehmigungen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Bürgschaften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Handel </a:t>
                      </a:r>
                    </a:p>
                  </a:txBody>
                  <a:tcPr marL="77822" marR="77822" marT="38911" marB="38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</a:t>
                      </a:r>
                    </a:p>
                  </a:txBody>
                  <a:tcPr marL="77822" marR="77822" marT="38911" marB="38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Sparkassen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22" marR="77822" marT="38911" marB="38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Geno-Gruppe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22" marR="77822" marT="38911" marB="38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Private Banken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22" marR="77822" marT="38911" marB="38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75638"/>
                  </a:ext>
                </a:extLst>
              </a:tr>
              <a:tr h="438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200" dirty="0"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dirty="0"/>
                    </a:p>
                  </a:txBody>
                  <a:tcPr marL="77822" marR="77822" marT="38911" marB="389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Lato" panose="020F0502020204030203" pitchFamily="34" charset="0"/>
                        </a:rPr>
                        <a:t>Anzahl</a:t>
                      </a:r>
                      <a:endParaRPr lang="de-DE" sz="1200" b="1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Lato" panose="020F0502020204030203" pitchFamily="34" charset="0"/>
                        </a:rPr>
                        <a:t>Anteil %</a:t>
                      </a:r>
                      <a:endParaRPr lang="de-DE" sz="1200" b="1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Lato" panose="020F0502020204030203" pitchFamily="34" charset="0"/>
                        </a:rPr>
                        <a:t>Anzahl</a:t>
                      </a:r>
                      <a:endParaRPr lang="de-DE" sz="1200" b="1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Lato" panose="020F0502020204030203" pitchFamily="34" charset="0"/>
                        </a:rPr>
                        <a:t>Anteil %</a:t>
                      </a:r>
                      <a:endParaRPr lang="de-DE" sz="1200" b="1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Lato" panose="020F0502020204030203" pitchFamily="34" charset="0"/>
                        </a:rPr>
                        <a:t>Anzahl</a:t>
                      </a:r>
                      <a:endParaRPr lang="de-DE" sz="1200" b="1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Lato" panose="020F0502020204030203" pitchFamily="34" charset="0"/>
                        </a:rPr>
                        <a:t>Anteil %</a:t>
                      </a:r>
                      <a:endParaRPr lang="de-DE" sz="1200" b="1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073178"/>
                  </a:ext>
                </a:extLst>
              </a:tr>
              <a:tr h="2923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2023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278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165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59,35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95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34,17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18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6,47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65735"/>
                  </a:ext>
                </a:extLst>
              </a:tr>
              <a:tr h="2923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06/2024</a:t>
                      </a: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123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78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62,9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42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33,9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3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Lato" panose="020F0502020204030203" pitchFamily="34" charset="0"/>
                        </a:rPr>
                        <a:t>2,4</a:t>
                      </a:r>
                      <a:endParaRPr lang="de-DE" sz="12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0" marR="378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2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28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54EA96-E74A-4513-BCB9-76FBD186E9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wir für den Handel tun können: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8BE1A6-6E6F-4339-8501-91F1BDFCF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8D0AD06-B644-45C2-AD35-2A89967D98D0}"/>
              </a:ext>
            </a:extLst>
          </p:cNvPr>
          <p:cNvGrpSpPr/>
          <p:nvPr/>
        </p:nvGrpSpPr>
        <p:grpSpPr>
          <a:xfrm>
            <a:off x="1138149" y="4846227"/>
            <a:ext cx="3359935" cy="1287233"/>
            <a:chOff x="1438790" y="3912058"/>
            <a:chExt cx="3359935" cy="1287233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DCDAC593-656F-4324-834F-D1415D1ED766}"/>
                </a:ext>
              </a:extLst>
            </p:cNvPr>
            <p:cNvGrpSpPr/>
            <p:nvPr/>
          </p:nvGrpSpPr>
          <p:grpSpPr>
            <a:xfrm>
              <a:off x="1438790" y="4021505"/>
              <a:ext cx="1101143" cy="1118659"/>
              <a:chOff x="7130178" y="2079094"/>
              <a:chExt cx="1869221" cy="1847819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718708D4-D41D-482D-A16C-5C8B8030E4DF}"/>
                  </a:ext>
                </a:extLst>
              </p:cNvPr>
              <p:cNvSpPr/>
              <p:nvPr/>
            </p:nvSpPr>
            <p:spPr>
              <a:xfrm>
                <a:off x="7130178" y="2079094"/>
                <a:ext cx="1847819" cy="184781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45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Titel 1">
                <a:extLst>
                  <a:ext uri="{FF2B5EF4-FFF2-40B4-BE49-F238E27FC236}">
                    <a16:creationId xmlns:a16="http://schemas.microsoft.com/office/drawing/2014/main" id="{B04C1A5F-727D-4F35-B302-BCD267837A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51582" y="2193702"/>
                <a:ext cx="1847817" cy="131056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de-DE" sz="1900" dirty="0">
                    <a:solidFill>
                      <a:srgbClr val="575757"/>
                    </a:solidFill>
                    <a:latin typeface="Lato" panose="020F0502020204030203" pitchFamily="34" charset="0"/>
                  </a:rPr>
                  <a:t>bis</a:t>
                </a:r>
                <a:br>
                  <a:rPr lang="de-DE" sz="1900" dirty="0">
                    <a:solidFill>
                      <a:srgbClr val="575757"/>
                    </a:solidFill>
                    <a:latin typeface="Lato" panose="020F0502020204030203" pitchFamily="34" charset="0"/>
                  </a:rPr>
                </a:br>
                <a:r>
                  <a:rPr lang="de-DE" sz="2700" b="1" dirty="0">
                    <a:solidFill>
                      <a:srgbClr val="575757"/>
                    </a:solidFill>
                    <a:latin typeface="Lato" panose="020F0502020204030203" pitchFamily="34" charset="0"/>
                  </a:rPr>
                  <a:t>2,0</a:t>
                </a:r>
                <a:r>
                  <a:rPr lang="de-DE" sz="1900" dirty="0">
                    <a:solidFill>
                      <a:srgbClr val="575757"/>
                    </a:solidFill>
                    <a:latin typeface="Lato" panose="020F0502020204030203" pitchFamily="34" charset="0"/>
                  </a:rPr>
                  <a:t> </a:t>
                </a:r>
                <a:br>
                  <a:rPr lang="de-DE" sz="1900" dirty="0">
                    <a:solidFill>
                      <a:srgbClr val="575757"/>
                    </a:solidFill>
                    <a:latin typeface="Lato" panose="020F0502020204030203" pitchFamily="34" charset="0"/>
                  </a:rPr>
                </a:br>
                <a:r>
                  <a:rPr lang="de-DE" sz="1900" dirty="0">
                    <a:solidFill>
                      <a:srgbClr val="575757"/>
                    </a:solidFill>
                    <a:latin typeface="Lato" panose="020F0502020204030203" pitchFamily="34" charset="0"/>
                  </a:rPr>
                  <a:t>Mio. €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333C562-1F77-4764-9A78-8DAA35425F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6774" y="3912058"/>
              <a:ext cx="2591951" cy="1287233"/>
              <a:chOff x="3455876" y="2889244"/>
              <a:chExt cx="1944216" cy="965201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350D4537-7CCC-47C1-A1C3-26E503A7CC4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5016" y="2889244"/>
                <a:ext cx="1089316" cy="509834"/>
              </a:xfrm>
              <a:prstGeom prst="rect">
                <a:avLst/>
              </a:prstGeom>
            </p:spPr>
          </p:pic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049D3B14-66B2-4931-A344-FFC97C2F9CCE}"/>
                  </a:ext>
                </a:extLst>
              </p:cNvPr>
              <p:cNvSpPr/>
              <p:nvPr userDrawn="1"/>
            </p:nvSpPr>
            <p:spPr>
              <a:xfrm>
                <a:off x="3455876" y="3415965"/>
                <a:ext cx="1944216" cy="43848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de-DE" sz="1600" dirty="0">
                    <a:solidFill>
                      <a:srgbClr val="575757"/>
                    </a:solidFill>
                    <a:latin typeface="Lato" panose="020F0502020204030203" pitchFamily="34" charset="0"/>
                  </a:rPr>
                  <a:t>bei Bürgschaften</a:t>
                </a:r>
              </a:p>
              <a:p>
                <a:pPr algn="ctr"/>
                <a:r>
                  <a:rPr lang="de-DE" sz="1600" dirty="0">
                    <a:solidFill>
                      <a:srgbClr val="575757"/>
                    </a:solidFill>
                    <a:latin typeface="Lato" panose="020F0502020204030203" pitchFamily="34" charset="0"/>
                  </a:rPr>
                  <a:t>bis </a:t>
                </a:r>
                <a:r>
                  <a:rPr lang="de-DE" sz="1600" b="1" dirty="0">
                    <a:solidFill>
                      <a:srgbClr val="575757"/>
                    </a:solidFill>
                    <a:latin typeface="Lato" panose="020F0502020204030203" pitchFamily="34" charset="0"/>
                  </a:rPr>
                  <a:t>2,0 Mio. €</a:t>
                </a:r>
                <a:endParaRPr lang="de-DE" sz="1600" dirty="0">
                  <a:solidFill>
                    <a:srgbClr val="575757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5B03FFF-7D4E-442C-B8D1-96289C7469B4}"/>
              </a:ext>
            </a:extLst>
          </p:cNvPr>
          <p:cNvGrpSpPr/>
          <p:nvPr/>
        </p:nvGrpSpPr>
        <p:grpSpPr>
          <a:xfrm>
            <a:off x="6221268" y="4846227"/>
            <a:ext cx="4628404" cy="1357592"/>
            <a:chOff x="6391412" y="4074893"/>
            <a:chExt cx="4833277" cy="1377632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4B5BA16B-8DA9-4E28-9B08-507447C8DE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91412" y="4074893"/>
              <a:ext cx="2015962" cy="1377632"/>
              <a:chOff x="2827211" y="3068741"/>
              <a:chExt cx="1975092" cy="1349215"/>
            </a:xfrm>
          </p:grpSpPr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1FF807FC-99C8-4B81-AFDC-97B744F2B8B3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>
              <a:xfrm>
                <a:off x="2827211" y="3068741"/>
                <a:ext cx="1094226" cy="1094226"/>
                <a:chOff x="3543217" y="3922576"/>
                <a:chExt cx="1383159" cy="1383159"/>
              </a:xfrm>
            </p:grpSpPr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D333D9BB-0D56-4654-9ACA-A14ED129E722}"/>
                    </a:ext>
                  </a:extLst>
                </p:cNvPr>
                <p:cNvSpPr/>
                <p:nvPr userDrawn="1"/>
              </p:nvSpPr>
              <p:spPr>
                <a:xfrm>
                  <a:off x="3543217" y="3922576"/>
                  <a:ext cx="1383159" cy="13831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A00C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100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4" name="Titel 1">
                  <a:extLst>
                    <a:ext uri="{FF2B5EF4-FFF2-40B4-BE49-F238E27FC236}">
                      <a16:creationId xmlns:a16="http://schemas.microsoft.com/office/drawing/2014/main" id="{CD54AC6A-FC65-4302-83C5-5C91B61B9B36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3543217" y="3976127"/>
                  <a:ext cx="1383159" cy="98216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von</a:t>
                  </a:r>
                  <a:b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</a:br>
                  <a:r>
                    <a:rPr lang="de-DE" sz="2700" b="1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2,0</a:t>
                  </a:r>
                  <a: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 </a:t>
                  </a:r>
                  <a:b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</a:br>
                  <a: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Mio. €</a:t>
                  </a:r>
                </a:p>
              </p:txBody>
            </p:sp>
          </p:grp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FFE52CFD-3C65-41AB-B349-220973EFD3B9}"/>
                  </a:ext>
                </a:extLst>
              </p:cNvPr>
              <p:cNvGrpSpPr/>
              <p:nvPr userDrawn="1"/>
            </p:nvGrpSpPr>
            <p:grpSpPr>
              <a:xfrm>
                <a:off x="3701555" y="3323556"/>
                <a:ext cx="1100748" cy="1094400"/>
                <a:chOff x="4704817" y="4506219"/>
                <a:chExt cx="1391183" cy="1383159"/>
              </a:xfrm>
            </p:grpSpPr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868524DC-AC4B-479D-A323-CDC51BB854A9}"/>
                    </a:ext>
                  </a:extLst>
                </p:cNvPr>
                <p:cNvSpPr/>
                <p:nvPr userDrawn="1"/>
              </p:nvSpPr>
              <p:spPr>
                <a:xfrm>
                  <a:off x="4712841" y="4506219"/>
                  <a:ext cx="1383159" cy="13831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A00C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2" name="Titel 1">
                  <a:extLst>
                    <a:ext uri="{FF2B5EF4-FFF2-40B4-BE49-F238E27FC236}">
                      <a16:creationId xmlns:a16="http://schemas.microsoft.com/office/drawing/2014/main" id="{28D76397-F51E-41C9-9392-E37D2E1424B4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4704817" y="4561683"/>
                  <a:ext cx="1383159" cy="98216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bis</a:t>
                  </a:r>
                  <a:b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</a:br>
                  <a:r>
                    <a:rPr lang="de-DE" sz="2700" b="1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15,0</a:t>
                  </a:r>
                  <a:r>
                    <a:rPr lang="de-DE" sz="1900" b="1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 </a:t>
                  </a:r>
                  <a:b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</a:br>
                  <a:r>
                    <a:rPr lang="de-DE" sz="1900" dirty="0">
                      <a:solidFill>
                        <a:srgbClr val="A00CA4"/>
                      </a:solidFill>
                      <a:latin typeface="Lato" panose="020F0502020204030203" pitchFamily="34" charset="0"/>
                    </a:rPr>
                    <a:t>Mio. €</a:t>
                  </a:r>
                </a:p>
              </p:txBody>
            </p:sp>
          </p:grpSp>
        </p:grp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8061687-9770-4AF8-9C10-1432E71E2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9840" y="4178932"/>
              <a:ext cx="2374152" cy="578699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CE3A57E-0D49-45A8-B78B-8CAB37703D7A}"/>
                </a:ext>
              </a:extLst>
            </p:cNvPr>
            <p:cNvSpPr/>
            <p:nvPr/>
          </p:nvSpPr>
          <p:spPr>
            <a:xfrm>
              <a:off x="8632738" y="4797390"/>
              <a:ext cx="2591951" cy="58477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575757"/>
                  </a:solidFill>
                  <a:latin typeface="Lato" panose="020F0502020204030203" pitchFamily="34" charset="0"/>
                </a:rPr>
                <a:t>bei Bürgschaften</a:t>
              </a:r>
              <a:br>
                <a:rPr lang="de-DE" sz="1600" dirty="0">
                  <a:solidFill>
                    <a:srgbClr val="575757"/>
                  </a:solidFill>
                  <a:latin typeface="Lato" panose="020F0502020204030203" pitchFamily="34" charset="0"/>
                </a:rPr>
              </a:br>
              <a:r>
                <a:rPr lang="de-DE" sz="1600" dirty="0">
                  <a:solidFill>
                    <a:srgbClr val="575757"/>
                  </a:solidFill>
                  <a:latin typeface="Lato" panose="020F0502020204030203" pitchFamily="34" charset="0"/>
                </a:rPr>
                <a:t>bis 15 Mio. €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7508B61-AF6B-42E8-B2EF-80D907A5835B}"/>
              </a:ext>
            </a:extLst>
          </p:cNvPr>
          <p:cNvSpPr txBox="1"/>
          <p:nvPr/>
        </p:nvSpPr>
        <p:spPr>
          <a:xfrm>
            <a:off x="488236" y="1610359"/>
            <a:ext cx="6093068" cy="319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1800" b="1" dirty="0">
                <a:latin typeface="Lato" panose="020F0502020204030203" pitchFamily="34" charset="0"/>
              </a:rPr>
              <a:t>Klarer Förderauftrag als Selbsthilfeorganisation der mittelständischen Wirtschaft: 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latin typeface="Lato" panose="020F0502020204030203" pitchFamily="34" charset="0"/>
              </a:rPr>
              <a:t>Teilabsicherung durch Bund und Land ermöglichen      80 %-Bürgschaften für Finanzierungen im Handel 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latin typeface="Lato" panose="020F0502020204030203" pitchFamily="34" charset="0"/>
              </a:rPr>
              <a:t>Enge Kooperation mit Förderökosystem der L-Bank</a:t>
            </a:r>
          </a:p>
          <a:p>
            <a:pPr marL="836603" lvl="1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Lato" panose="020F0502020204030203" pitchFamily="34" charset="0"/>
              </a:rPr>
              <a:t>Kombiangebote mit 50 % Bürgschaft z.B. für Innovationskredit und Liquiditätskredit der L-Bank</a:t>
            </a:r>
          </a:p>
          <a:p>
            <a:pPr marL="836603" lvl="1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Lato" panose="020F0502020204030203" pitchFamily="34" charset="0"/>
              </a:rPr>
              <a:t>Attraktive Konditionen: 0,3 % - 1,3 % Bürgschaftsprovision 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latin typeface="Lato" panose="020F0502020204030203" pitchFamily="34" charset="0"/>
              </a:rPr>
              <a:t>Beratung und Abstimmung im Netzwerk (</a:t>
            </a:r>
            <a:r>
              <a:rPr lang="de-DE" sz="1800" dirty="0" err="1">
                <a:latin typeface="Lato" panose="020F0502020204030203" pitchFamily="34" charset="0"/>
              </a:rPr>
              <a:t>IHKen</a:t>
            </a:r>
            <a:r>
              <a:rPr lang="de-DE" sz="1800" dirty="0">
                <a:latin typeface="Lato" panose="020F0502020204030203" pitchFamily="34" charset="0"/>
              </a:rPr>
              <a:t> / Einzelhandelsverband / VDGA  / RKW)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23CE472-BE8B-4402-B6DA-3496D814C6D0}"/>
              </a:ext>
            </a:extLst>
          </p:cNvPr>
          <p:cNvSpPr txBox="1"/>
          <p:nvPr/>
        </p:nvSpPr>
        <p:spPr>
          <a:xfrm>
            <a:off x="6368764" y="1578669"/>
            <a:ext cx="5777014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1800" b="1" dirty="0">
                <a:latin typeface="Lato" panose="020F0502020204030203" pitchFamily="34" charset="0"/>
              </a:rPr>
              <a:t>Flexible Förderung KMU-spezifischer Finanzierungsbedarfe durch passgenaue Instrumente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latin typeface="Lato" panose="020F0502020204030203" pitchFamily="34" charset="0"/>
              </a:rPr>
              <a:t>Breite Verwendung Investitionen, Innovationen, Betriebsmittel, Nachfolge, Gründung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latin typeface="Lato" panose="020F0502020204030203" pitchFamily="34" charset="0"/>
              </a:rPr>
              <a:t>Verbürgung aller Kreditarten (Hausbank- oder Förderkredite), Kontokorrentkredite, Avale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latin typeface="Lato" panose="020F0502020204030203" pitchFamily="34" charset="0"/>
              </a:rPr>
              <a:t>Akzeptanz bei Unternehmen und Hausbanken durch kundenorientierte Förderung und verlässliche Spruchpraxis </a:t>
            </a:r>
          </a:p>
          <a:p>
            <a:pPr>
              <a:spcAft>
                <a:spcPts val="800"/>
              </a:spcAft>
            </a:pPr>
            <a:endParaRPr lang="de-DE" sz="1800" dirty="0">
              <a:solidFill>
                <a:srgbClr val="575757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7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291CED-B41F-F0E5-0123-4CFD8B42D1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Betriebsmittelfinanzierung</a:t>
            </a:r>
          </a:p>
          <a:p>
            <a:pPr marL="1084263" lvl="1" indent="-342900">
              <a:buFont typeface="Symbol" panose="05050102010706020507" pitchFamily="18" charset="2"/>
              <a:buChar char="-"/>
            </a:pPr>
            <a:r>
              <a:rPr lang="de-DE" dirty="0"/>
              <a:t>Aufstockung Warenlager durch Sortimentserweiterung bzw. sonstige Gründe</a:t>
            </a:r>
          </a:p>
          <a:p>
            <a:pPr marL="1084263" lvl="1" indent="-342900">
              <a:buFont typeface="Symbol" panose="05050102010706020507" pitchFamily="18" charset="2"/>
              <a:buChar char="-"/>
            </a:pPr>
            <a:r>
              <a:rPr lang="de-DE" dirty="0"/>
              <a:t>Saisonkreditlinie / Einkaufsfinanzierung (auch revolvierend)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Investitionen </a:t>
            </a:r>
          </a:p>
          <a:p>
            <a:pPr marL="1084263" lvl="1" indent="-342900">
              <a:buFont typeface="Symbol" panose="05050102010706020507" pitchFamily="18" charset="2"/>
              <a:buChar char="-"/>
            </a:pPr>
            <a:r>
              <a:rPr lang="de-DE" dirty="0"/>
              <a:t>Geschäfts-/Ladeneinrichtung </a:t>
            </a:r>
          </a:p>
          <a:p>
            <a:pPr marL="1084263" lvl="1" indent="-342900">
              <a:buFont typeface="Symbol" panose="05050102010706020507" pitchFamily="18" charset="2"/>
              <a:buChar char="-"/>
            </a:pPr>
            <a:r>
              <a:rPr lang="de-DE" dirty="0"/>
              <a:t>Bauliche Investitionen (auch in gemieteten Räumlichkeiten)</a:t>
            </a:r>
          </a:p>
          <a:p>
            <a:pPr marL="1084263" lvl="1" indent="-342900">
              <a:buFont typeface="Symbol" panose="05050102010706020507" pitchFamily="18" charset="2"/>
              <a:buChar char="-"/>
            </a:pPr>
            <a:r>
              <a:rPr lang="de-DE" dirty="0"/>
              <a:t>Renovierungskosten / Modernisierung / Investitionen zur Energieeinsparung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Innovations-/Transformations-/ Digitalisierungsvorhaben</a:t>
            </a:r>
          </a:p>
          <a:p>
            <a:pPr marL="1084263" lvl="1" indent="-342900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Neuausrichtung / Weiterentwicklung Geschäftsmodell, Onlinevertrieb / In </a:t>
            </a:r>
            <a:r>
              <a:rPr lang="de-DE" dirty="0" err="1">
                <a:sym typeface="Wingdings" panose="05000000000000000000" pitchFamily="2" charset="2"/>
              </a:rPr>
              <a:t>shop</a:t>
            </a:r>
            <a:r>
              <a:rPr lang="de-DE" dirty="0">
                <a:sym typeface="Wingdings" panose="05000000000000000000" pitchFamily="2" charset="2"/>
              </a:rPr>
              <a:t> Digitalisierung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Markterschließungsinvestitionen / Kooperationen 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Betriebsgerechte Nachfinanzierung von Investitionen</a:t>
            </a:r>
          </a:p>
          <a:p>
            <a:pPr marL="1084263" lvl="1" indent="-342900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Bis zu 3 Jahre zurück können über den KK-Rahmen finanzierte Investitionen langfristig </a:t>
            </a:r>
            <a:r>
              <a:rPr lang="de-DE" dirty="0" err="1">
                <a:sym typeface="Wingdings" panose="05000000000000000000" pitchFamily="2" charset="2"/>
              </a:rPr>
              <a:t>umfinanziert</a:t>
            </a:r>
            <a:r>
              <a:rPr lang="de-DE" dirty="0">
                <a:sym typeface="Wingdings" panose="05000000000000000000" pitchFamily="2" charset="2"/>
              </a:rPr>
              <a:t> werden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323DE7-0918-F771-D66E-C079BC4C3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Konkrete Finanzierungsanlässe für Handelsbetriebe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1387B0-0795-00CF-91EF-DA94DB8BE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>
              <a:defRPr/>
            </a:pPr>
            <a:fld id="{64EEA84C-F874-45FD-A22F-B6A32611260B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03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07-26-AR BB final.pptx" id="{816F9BE8-BE47-4A91-8956-5FA5A748DD0F}" vid="{E0A0EDC3-1509-4D7C-9833-B5B5E468899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2065</Words>
  <Application>Microsoft Office PowerPoint</Application>
  <PresentationFormat>Breitbild</PresentationFormat>
  <Paragraphs>352</Paragraphs>
  <Slides>20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Playfair Display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Springer, Stefanie</dc:creator>
  <cp:lastModifiedBy>Selbherr, Guy</cp:lastModifiedBy>
  <cp:revision>592</cp:revision>
  <cp:lastPrinted>2020-07-27T15:33:18Z</cp:lastPrinted>
  <dcterms:created xsi:type="dcterms:W3CDTF">2022-04-14T10:48:06Z</dcterms:created>
  <dcterms:modified xsi:type="dcterms:W3CDTF">2024-07-23T15:19:47Z</dcterms:modified>
</cp:coreProperties>
</file>